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70" r:id="rId1"/>
    <p:sldMasterId id="2147483992" r:id="rId2"/>
    <p:sldMasterId id="2147484004" r:id="rId3"/>
    <p:sldMasterId id="2147484016" r:id="rId4"/>
    <p:sldMasterId id="2147484028" r:id="rId5"/>
    <p:sldMasterId id="2147484040" r:id="rId6"/>
    <p:sldMasterId id="2147484052" r:id="rId7"/>
    <p:sldMasterId id="2147484073" r:id="rId8"/>
    <p:sldMasterId id="2147484094" r:id="rId9"/>
  </p:sldMasterIdLst>
  <p:notesMasterIdLst>
    <p:notesMasterId r:id="rId78"/>
  </p:notesMasterIdLst>
  <p:handoutMasterIdLst>
    <p:handoutMasterId r:id="rId79"/>
  </p:handoutMasterIdLst>
  <p:sldIdLst>
    <p:sldId id="1538" r:id="rId10"/>
    <p:sldId id="1539" r:id="rId11"/>
    <p:sldId id="1581" r:id="rId12"/>
    <p:sldId id="1582" r:id="rId13"/>
    <p:sldId id="1583" r:id="rId14"/>
    <p:sldId id="1584" r:id="rId15"/>
    <p:sldId id="1585" r:id="rId16"/>
    <p:sldId id="1541" r:id="rId17"/>
    <p:sldId id="1569" r:id="rId18"/>
    <p:sldId id="1574" r:id="rId19"/>
    <p:sldId id="1575" r:id="rId20"/>
    <p:sldId id="1542" r:id="rId21"/>
    <p:sldId id="1570" r:id="rId22"/>
    <p:sldId id="1571" r:id="rId23"/>
    <p:sldId id="1543" r:id="rId24"/>
    <p:sldId id="1544" r:id="rId25"/>
    <p:sldId id="1545" r:id="rId26"/>
    <p:sldId id="1562" r:id="rId27"/>
    <p:sldId id="1572" r:id="rId28"/>
    <p:sldId id="1561" r:id="rId29"/>
    <p:sldId id="1563" r:id="rId30"/>
    <p:sldId id="955" r:id="rId31"/>
    <p:sldId id="1556" r:id="rId32"/>
    <p:sldId id="1600" r:id="rId33"/>
    <p:sldId id="1599" r:id="rId34"/>
    <p:sldId id="1557" r:id="rId35"/>
    <p:sldId id="956" r:id="rId36"/>
    <p:sldId id="1558" r:id="rId37"/>
    <p:sldId id="1559" r:id="rId38"/>
    <p:sldId id="983" r:id="rId39"/>
    <p:sldId id="1602" r:id="rId40"/>
    <p:sldId id="1603" r:id="rId41"/>
    <p:sldId id="1560" r:id="rId42"/>
    <p:sldId id="1604" r:id="rId43"/>
    <p:sldId id="1605" r:id="rId44"/>
    <p:sldId id="1548" r:id="rId45"/>
    <p:sldId id="1549" r:id="rId46"/>
    <p:sldId id="1305" r:id="rId47"/>
    <p:sldId id="1576" r:id="rId48"/>
    <p:sldId id="1607" r:id="rId49"/>
    <p:sldId id="1606" r:id="rId50"/>
    <p:sldId id="1608" r:id="rId51"/>
    <p:sldId id="1586" r:id="rId52"/>
    <p:sldId id="1587" r:id="rId53"/>
    <p:sldId id="1588" r:id="rId54"/>
    <p:sldId id="1610" r:id="rId55"/>
    <p:sldId id="1306" r:id="rId56"/>
    <p:sldId id="1611" r:id="rId57"/>
    <p:sldId id="1320" r:id="rId58"/>
    <p:sldId id="1315" r:id="rId59"/>
    <p:sldId id="1612" r:id="rId60"/>
    <p:sldId id="1613" r:id="rId61"/>
    <p:sldId id="1313" r:id="rId62"/>
    <p:sldId id="1325" r:id="rId63"/>
    <p:sldId id="1598" r:id="rId64"/>
    <p:sldId id="1312" r:id="rId65"/>
    <p:sldId id="1601" r:id="rId66"/>
    <p:sldId id="1589" r:id="rId67"/>
    <p:sldId id="1590" r:id="rId68"/>
    <p:sldId id="1577" r:id="rId69"/>
    <p:sldId id="1591" r:id="rId70"/>
    <p:sldId id="1316" r:id="rId71"/>
    <p:sldId id="1321" r:id="rId72"/>
    <p:sldId id="1326" r:id="rId73"/>
    <p:sldId id="1594" r:id="rId74"/>
    <p:sldId id="1614" r:id="rId75"/>
    <p:sldId id="1595" r:id="rId76"/>
    <p:sldId id="1597" r:id="rId77"/>
  </p:sldIdLst>
  <p:sldSz cx="9144000" cy="6858000" type="screen4x3"/>
  <p:notesSz cx="6992938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6FF"/>
    <a:srgbClr val="FFFF99"/>
    <a:srgbClr val="FFCCCC"/>
    <a:srgbClr val="FF7C80"/>
    <a:srgbClr val="666699"/>
    <a:srgbClr val="CCFFFF"/>
    <a:srgbClr val="FF33CC"/>
    <a:srgbClr val="FF0000"/>
    <a:srgbClr val="336699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 autoAdjust="0"/>
  </p:normalViewPr>
  <p:slideViewPr>
    <p:cSldViewPr snapToGrid="0">
      <p:cViewPr varScale="1">
        <p:scale>
          <a:sx n="80" d="100"/>
          <a:sy n="80" d="100"/>
        </p:scale>
        <p:origin x="-1397" y="-82"/>
      </p:cViewPr>
      <p:guideLst>
        <p:guide orient="horz" pos="4277"/>
        <p:guide pos="2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1766"/>
    </p:cViewPr>
  </p:sorterViewPr>
  <p:notesViewPr>
    <p:cSldViewPr snapToGrid="0">
      <p:cViewPr>
        <p:scale>
          <a:sx n="75" d="100"/>
          <a:sy n="75" d="100"/>
        </p:scale>
        <p:origin x="-2818" y="422"/>
      </p:cViewPr>
      <p:guideLst>
        <p:guide orient="horz" pos="2922"/>
        <p:guide pos="22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82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73C51E-FA64-434C-A324-1E3FF175C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1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2150"/>
            <a:ext cx="4618037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387850"/>
            <a:ext cx="5148263" cy="42338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F9DF1B-A40D-4F53-A08C-24E7E7066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D3F9C-1AC9-4B34-BD9C-7DFB48289E2E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D3F9C-1AC9-4B34-BD9C-7DFB48289E2E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0DD8E-8A83-4408-A45E-3F0572BCB19E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0DD8E-8A83-4408-A45E-3F0572BCB19E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10DD8E-8A83-4408-A45E-3F0572BCB19E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96DA6-2E39-4D39-B777-B1A963AE174B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444C58-0758-455E-8E78-38B9A023A82B}" type="slidenum">
              <a:rPr lang="en-US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1884BF-DCAA-4A96-A398-C72258F06739}" type="slidenum">
              <a:rPr lang="en-US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65BAC-CE57-47B7-9C22-28E8A886A5AB}" type="slidenum">
              <a:rPr lang="en-US" smtClean="0"/>
              <a:pPr/>
              <a:t>27</a:t>
            </a:fld>
            <a:endParaRPr lang="en-US" smtClean="0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65BAC-CE57-47B7-9C22-28E8A886A5AB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865BAC-CE57-47B7-9C22-28E8A886A5AB}" type="slidenum">
              <a:rPr lang="en-US" smtClean="0"/>
              <a:pPr/>
              <a:t>29</a:t>
            </a:fld>
            <a:endParaRPr lang="en-US" smtClean="0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3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http://www.flickr.com/photos/40567541@N08/8203770880/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003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684C-A2D8-4FCE-A916-111004D01D8F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D7BBF7-14DA-4480-BC30-388E50378C24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D7BBF7-14DA-4480-BC30-388E50378C24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4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D7BBF7-14DA-4480-BC30-388E50378C24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D7BBF7-14DA-4480-BC30-388E50378C24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D7BBF7-14DA-4480-BC30-388E50378C24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0000FF"/>
              </a:buClr>
            </a:pPr>
            <a:fld id="{03F91C8F-840E-4FB7-B915-EB4AB7795A69}" type="slidenum">
              <a:rPr lang="en-US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0000FF"/>
              </a:buClr>
            </a:pPr>
            <a:fld id="{03F91C8F-840E-4FB7-B915-EB4AB7795A69}" type="slidenum">
              <a:rPr lang="en-US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0000FF"/>
              </a:buClr>
            </a:pPr>
            <a:fld id="{03F91C8F-840E-4FB7-B915-EB4AB7795A69}" type="slidenum">
              <a:rPr lang="en-US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>
              <a:buClr>
                <a:srgbClr val="0000FF"/>
              </a:buClr>
            </a:pPr>
            <a:fld id="{03F91C8F-840E-4FB7-B915-EB4AB7795A69}" type="slidenum">
              <a:rPr lang="en-US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65711-E6EF-446B-B48A-2E924212FA56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465711-E6EF-446B-B48A-2E924212FA56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9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5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8E645-03EF-45F1-9EE7-E8C096108F2B}" type="slidenum">
              <a:rPr lang="en-US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8E645-03EF-45F1-9EE7-E8C096108F2B}" type="slidenum">
              <a:rPr lang="en-US">
                <a:solidFill>
                  <a:prstClr val="black"/>
                </a:solidFill>
              </a:rPr>
              <a:pPr/>
              <a:t>51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2A8E645-03EF-45F1-9EE7-E8C096108F2B}" type="slidenum">
              <a:rPr lang="en-US">
                <a:solidFill>
                  <a:prstClr val="black"/>
                </a:solidFill>
              </a:rPr>
              <a:pPr/>
              <a:t>52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A92B7D-7C7D-4BB1-BE3D-36D17ECFFB33}" type="slidenum">
              <a:rPr lang="en-US">
                <a:solidFill>
                  <a:prstClr val="black"/>
                </a:solidFill>
              </a:rPr>
              <a:pPr/>
              <a:t>53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576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1DAD8-8AD8-4C45-B91A-9E513728FA63}" type="slidenum">
              <a:rPr lang="en-US">
                <a:solidFill>
                  <a:prstClr val="black"/>
                </a:solidFill>
              </a:rPr>
              <a:pPr/>
              <a:t>55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1DAD8-8AD8-4C45-B91A-9E513728FA63}" type="slidenum">
              <a:rPr lang="en-US">
                <a:solidFill>
                  <a:prstClr val="black"/>
                </a:solidFill>
              </a:rPr>
              <a:pPr/>
              <a:t>56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41DAD8-8AD8-4C45-B91A-9E513728FA63}" type="slidenum">
              <a:rPr lang="en-US">
                <a:solidFill>
                  <a:prstClr val="black"/>
                </a:solidFill>
              </a:rPr>
              <a:pPr/>
              <a:t>57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1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6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2A902-19A9-4641-9147-2A0C38405438}" type="slidenum">
              <a:rPr lang="en-US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D2A902-19A9-4641-9147-2A0C38405438}" type="slidenum">
              <a:rPr lang="en-US">
                <a:solidFill>
                  <a:prstClr val="black"/>
                </a:solidFill>
              </a:rPr>
              <a:pPr/>
              <a:t>61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70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87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177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3215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7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http://www.flickr.com/photos/52736525@N07/8044851757,</a:t>
            </a:r>
            <a:r>
              <a:rPr lang="en-US" baseline="0" dirty="0" smtClean="0"/>
              <a:t> http://www.flickr.com/photos/39747297@N05/5229733647/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D3F9C-1AC9-4B34-BD9C-7DFB48289E2E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7D3F9C-1AC9-4B34-BD9C-7DFB48289E2E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69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98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085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5049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25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0238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83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88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2757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06669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946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8500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73142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4380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76542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34246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0481"/>
      </p:ext>
    </p:extLst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337326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162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258564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36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703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2399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7139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14798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385200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4467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8779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17822"/>
      </p:ext>
    </p:extLst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34454"/>
      </p:ext>
    </p:extLst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737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38485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089322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75664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6265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23169"/>
      </p:ext>
    </p:extLst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9672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8445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4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209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37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28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319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2833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758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46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514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3634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82022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187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3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5481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9070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65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8186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62468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987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8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0960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8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dirty="0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 u="none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u="none" dirty="0">
              <a:ea typeface="宋体" pitchFamily="1" charset="-122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6705600" y="848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</a:t>
            </a: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C. Schmidt</a:t>
            </a:r>
          </a:p>
        </p:txBody>
      </p:sp>
      <p:sp>
        <p:nvSpPr>
          <p:cNvPr id="14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6667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u="none" dirty="0" smtClean="0">
                <a:solidFill>
                  <a:schemeClr val="accent2"/>
                </a:solidFill>
                <a:latin typeface="+mj-lt"/>
              </a:rPr>
              <a:t>Service Access</a:t>
            </a:r>
            <a:r>
              <a:rPr lang="en-US" altLang="zh-CN" u="none" baseline="0" dirty="0" smtClean="0">
                <a:solidFill>
                  <a:schemeClr val="accent2"/>
                </a:solidFill>
                <a:latin typeface="+mj-lt"/>
              </a:rPr>
              <a:t> &amp; </a:t>
            </a:r>
            <a:r>
              <a:rPr lang="en-US" altLang="zh-CN" u="none" dirty="0" smtClean="0">
                <a:solidFill>
                  <a:schemeClr val="accent2"/>
                </a:solidFill>
                <a:latin typeface="+mj-lt"/>
              </a:rPr>
              <a:t>Communication</a:t>
            </a:r>
            <a:endParaRPr lang="en-US" altLang="zh-CN" u="none" dirty="0">
              <a:solidFill>
                <a:schemeClr val="accent2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4/2/2013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848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</a:t>
            </a: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6667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u="none" dirty="0" smtClean="0">
                <a:solidFill>
                  <a:schemeClr val="accent2"/>
                </a:solidFill>
                <a:latin typeface="+mj-lt"/>
              </a:rPr>
              <a:t>Service Access</a:t>
            </a:r>
            <a:r>
              <a:rPr lang="en-US" altLang="zh-CN" u="none" baseline="0" dirty="0" smtClean="0">
                <a:solidFill>
                  <a:schemeClr val="accent2"/>
                </a:solidFill>
                <a:latin typeface="+mj-lt"/>
              </a:rPr>
              <a:t> &amp; </a:t>
            </a:r>
            <a:r>
              <a:rPr lang="en-US" altLang="zh-CN" u="none" dirty="0" smtClean="0">
                <a:solidFill>
                  <a:schemeClr val="accent2"/>
                </a:solidFill>
                <a:latin typeface="+mj-lt"/>
              </a:rPr>
              <a:t>Communication</a:t>
            </a:r>
            <a:endParaRPr lang="en-US" altLang="zh-CN" u="none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80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Course Overview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74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6452586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OS Support for Programming Concurrent &amp; Networked Software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94380" y="571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035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  <p:sldLayoutId id="2147484112" r:id="rId18"/>
    <p:sldLayoutId id="2147484113" r:id="rId19"/>
    <p:sldLayoutId id="2147484114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7.xml"/><Relationship Id="rId4" Type="http://schemas.openxmlformats.org/officeDocument/2006/relationships/hyperlink" Target="http://www.dre.vanderbilt.edu/~schmidt/C++-wrapper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PDF/wrapper-facade.pdf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keley_sock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Socket-Wrappers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rdani.com/publications/traits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9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5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11.pn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114300" y="330523"/>
            <a:ext cx="892492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Service </a:t>
            </a:r>
            <a:b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Access &amp; Communication 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842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2070533" name="Text Box 5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-1" y="945362"/>
            <a:ext cx="7010401" cy="540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ts val="600"/>
              </a:spcBef>
            </a:pPr>
            <a:r>
              <a:rPr lang="en-US" sz="2000" b="1" u="none" dirty="0" smtClean="0">
                <a:latin typeface="+mn-lt"/>
              </a:rPr>
              <a:t>Poorly structured, non-uniform, &amp; non-portable</a:t>
            </a:r>
            <a:endParaRPr lang="en-US" sz="2000" u="none" dirty="0" smtClean="0">
              <a:latin typeface="+mn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API is linear rather than hierarchical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Not structured according to different phases of connection lifecycle &amp; the roles played by participants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 consistency among names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latin typeface="+mn-lt"/>
              </a:rPr>
              <a:t>Non-portable &amp; error-prone</a:t>
            </a:r>
            <a:r>
              <a:rPr lang="en-US" sz="2000" u="none" dirty="0" smtClean="0"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Function names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semantics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− Different 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different systems, e.g.: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send()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used for file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&amp; socket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on POSIX, but only for socket I/O on Windows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accept()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can take 0 client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addr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parameter on UNIX/Windows, but crashes old RTOS platforms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latin typeface="+mn-lt"/>
              </a:rPr>
              <a:t>Socket handle representations </a:t>
            </a:r>
            <a:r>
              <a:rPr lang="en-US" sz="2000" u="none" dirty="0"/>
              <a:t>− </a:t>
            </a:r>
            <a:r>
              <a:rPr lang="en-US" sz="2000" u="none" dirty="0">
                <a:latin typeface="+mn-lt"/>
              </a:rPr>
              <a:t>D</a:t>
            </a:r>
            <a:r>
              <a:rPr lang="en-US" sz="2000" u="none" dirty="0" smtClean="0">
                <a:latin typeface="+mn-lt"/>
              </a:rPr>
              <a:t>ifferent platforms represent sockets differently 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e.g.,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u="none" dirty="0" smtClean="0">
                <a:latin typeface="+mn-lt"/>
              </a:rPr>
              <a:t> on UNIX vs. pointer on Windows</a:t>
            </a:r>
          </a:p>
        </p:txBody>
      </p:sp>
    </p:spTree>
    <p:extLst>
      <p:ext uri="{BB962C8B-B14F-4D97-AF65-F5344CB8AC3E}">
        <p14:creationId xmlns:p14="http://schemas.microsoft.com/office/powerpoint/2010/main" val="1445515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2070533" name="Text Box 5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2070534" name="Rectangle 6"/>
          <p:cNvSpPr>
            <a:spLocks noChangeArrowheads="1"/>
          </p:cNvSpPr>
          <p:nvPr/>
        </p:nvSpPr>
        <p:spPr bwMode="auto">
          <a:xfrm>
            <a:off x="-1" y="945362"/>
            <a:ext cx="7010401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ts val="600"/>
              </a:spcBef>
            </a:pPr>
            <a:r>
              <a:rPr lang="en-US" sz="2000" b="1" u="none" dirty="0" smtClean="0">
                <a:latin typeface="+mn-lt"/>
              </a:rPr>
              <a:t>Poorly structured, non-uniform, &amp; non-portable</a:t>
            </a:r>
            <a:endParaRPr lang="en-US" sz="2000" u="none" dirty="0" smtClean="0">
              <a:latin typeface="+mn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API is linear rather than hierarchical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Not structured according to different phases of connection lifecycle &amp; the roles played by participants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 consistency among names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latin typeface="+mn-lt"/>
              </a:rPr>
              <a:t>Non-portable &amp; error-prone</a:t>
            </a:r>
            <a:r>
              <a:rPr lang="en-US" sz="2000" u="none" dirty="0" smtClean="0"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Function names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 </a:t>
            </a: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&amp; semantics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− Different on </a:t>
            </a: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</a:b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different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systems, e.g.: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send()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used for file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&amp; socket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on POSIX, but only for socket I/O on Windows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can take 0 client </a:t>
            </a:r>
            <a:r>
              <a:rPr lang="en-US" sz="2000" u="none" dirty="0" err="1">
                <a:solidFill>
                  <a:srgbClr val="FFFFFF">
                    <a:lumMod val="75000"/>
                  </a:srgbClr>
                </a:solidFill>
                <a:latin typeface="Tahoma"/>
              </a:rPr>
              <a:t>addr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 parameter on UNIX/Windows, but crashes </a:t>
            </a: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old RTOS platforms</a:t>
            </a:r>
            <a:endParaRPr lang="en-US" sz="2000" u="none" dirty="0">
              <a:solidFill>
                <a:srgbClr val="FFFFFF">
                  <a:lumMod val="75000"/>
                </a:srgbClr>
              </a:solidFill>
              <a:latin typeface="Tahoma"/>
            </a:endParaRP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Socket handle representations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−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ifferent platforms represent sockets differently 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e.g.,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on UNIX vs. pointer on Windows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latin typeface="+mn-lt"/>
              </a:rPr>
              <a:t>Header files</a:t>
            </a:r>
            <a:r>
              <a:rPr lang="en-US" sz="2000" u="none" dirty="0" smtClean="0">
                <a:latin typeface="+mn-lt"/>
              </a:rPr>
              <a:t> </a:t>
            </a:r>
            <a:r>
              <a:rPr lang="en-US" sz="2000" u="none" dirty="0"/>
              <a:t>− </a:t>
            </a:r>
            <a:r>
              <a:rPr lang="en-US" sz="2000" u="none" dirty="0" smtClean="0"/>
              <a:t>P</a:t>
            </a:r>
            <a:r>
              <a:rPr lang="en-US" sz="2000" u="none" dirty="0" smtClean="0">
                <a:latin typeface="+mn-lt"/>
              </a:rPr>
              <a:t>latforms use different paths/names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991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1556" name="Text Box 4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928688"/>
            <a:ext cx="653732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latin typeface="+mj-lt"/>
              </a:rPr>
              <a:t>Lack of type safety</a:t>
            </a:r>
            <a:endParaRPr lang="en-US" sz="2000" u="none" dirty="0" smtClean="0"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I/O handles </a:t>
            </a:r>
            <a:r>
              <a:rPr lang="en-US" sz="2000" u="none" dirty="0" smtClean="0">
                <a:latin typeface="+mn-lt"/>
              </a:rPr>
              <a:t>not </a:t>
            </a:r>
            <a:r>
              <a:rPr lang="en-US" sz="2000" u="none" dirty="0">
                <a:latin typeface="+mn-lt"/>
              </a:rPr>
              <a:t>amenable to strong type checking at compile time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e.g., no type distinction between a socket used for </a:t>
            </a:r>
            <a:r>
              <a:rPr lang="en-US" sz="2000" u="none" dirty="0" smtClean="0">
                <a:latin typeface="+mn-lt"/>
              </a:rPr>
              <a:t>passive </a:t>
            </a:r>
            <a:r>
              <a:rPr lang="en-US" sz="2000" u="none" dirty="0">
                <a:latin typeface="+mn-lt"/>
              </a:rPr>
              <a:t>listening &amp; a socket used for data transfer  </a:t>
            </a:r>
          </a:p>
        </p:txBody>
      </p:sp>
    </p:spTree>
    <p:extLst>
      <p:ext uri="{BB962C8B-B14F-4D97-AF65-F5344CB8AC3E}">
        <p14:creationId xmlns:p14="http://schemas.microsoft.com/office/powerpoint/2010/main" val="1886244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1556" name="Text Box 4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928688"/>
            <a:ext cx="653732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Lack of type safety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I/O handles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amenable to strong type checking at compile time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e.g., no type distinction between a socket used for passive listening &amp; a socket used for data transfer  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2762250"/>
            <a:ext cx="691184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latin typeface="+mj-lt"/>
              </a:rPr>
              <a:t>Steep learning curve due to complex semantics</a:t>
            </a:r>
            <a:endParaRPr lang="en-US" sz="2000" u="none" dirty="0" smtClean="0"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Multiple protocol families &amp; address families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Options for infrequently </a:t>
            </a:r>
            <a:r>
              <a:rPr lang="en-US" sz="2000" u="none" dirty="0" smtClean="0">
                <a:latin typeface="+mn-lt"/>
              </a:rPr>
              <a:t>features, e.g., multicast &amp; broadcast, </a:t>
            </a:r>
            <a:r>
              <a:rPr lang="en-US" sz="2000" u="none" dirty="0" err="1">
                <a:latin typeface="+mn-lt"/>
              </a:rPr>
              <a:t>async</a:t>
            </a:r>
            <a:r>
              <a:rPr lang="en-US" sz="2000" u="none" dirty="0">
                <a:latin typeface="+mn-lt"/>
              </a:rPr>
              <a:t> </a:t>
            </a:r>
            <a:r>
              <a:rPr lang="en-US" sz="2000" u="none" dirty="0" smtClean="0">
                <a:latin typeface="+mn-lt"/>
              </a:rPr>
              <a:t>&amp; </a:t>
            </a:r>
            <a:r>
              <a:rPr lang="en-US" sz="2000" u="none" dirty="0" err="1" smtClean="0">
                <a:latin typeface="+mn-lt"/>
              </a:rPr>
              <a:t>nonblocking</a:t>
            </a:r>
            <a:r>
              <a:rPr lang="en-US" sz="2000" u="none" dirty="0" smtClean="0">
                <a:latin typeface="+mn-lt"/>
              </a:rPr>
              <a:t> </a:t>
            </a:r>
            <a:r>
              <a:rPr lang="en-US" sz="2000" u="none" dirty="0">
                <a:latin typeface="+mn-lt"/>
              </a:rPr>
              <a:t>I/O, urgent data </a:t>
            </a:r>
            <a:r>
              <a:rPr lang="en-US" sz="2000" u="none" dirty="0" smtClean="0">
                <a:latin typeface="+mn-lt"/>
              </a:rPr>
              <a:t>delivery</a:t>
            </a:r>
            <a:endParaRPr lang="en-US" sz="2000" u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393361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1556" name="Text Box 4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2071557" name="Rectangle 5"/>
          <p:cNvSpPr>
            <a:spLocks noChangeArrowheads="1"/>
          </p:cNvSpPr>
          <p:nvPr/>
        </p:nvSpPr>
        <p:spPr bwMode="auto">
          <a:xfrm>
            <a:off x="0" y="928688"/>
            <a:ext cx="6537325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Lack of type safety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I/O handles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amenable to strong type checking at compile time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e.g., no type distinction between a socket used for passive listening &amp; a socket used for data transfer  </a:t>
            </a:r>
          </a:p>
        </p:txBody>
      </p:sp>
      <p:sp>
        <p:nvSpPr>
          <p:cNvPr id="2071558" name="Rectangle 6"/>
          <p:cNvSpPr>
            <a:spLocks noChangeArrowheads="1"/>
          </p:cNvSpPr>
          <p:nvPr/>
        </p:nvSpPr>
        <p:spPr bwMode="auto">
          <a:xfrm>
            <a:off x="0" y="2762250"/>
            <a:ext cx="691184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Steep learning curve due to complex semantics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Multiple protocol families &amp; address families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Options for infrequently features, e.g., multicast &amp; broadcast,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nonblocking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I/O, urgent data delivery</a:t>
            </a:r>
          </a:p>
        </p:txBody>
      </p:sp>
      <p:sp>
        <p:nvSpPr>
          <p:cNvPr id="2071559" name="Rectangle 7"/>
          <p:cNvSpPr>
            <a:spLocks noChangeArrowheads="1"/>
          </p:cNvSpPr>
          <p:nvPr/>
        </p:nvSpPr>
        <p:spPr bwMode="auto">
          <a:xfrm>
            <a:off x="0" y="4322763"/>
            <a:ext cx="6537325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4300" indent="-114300">
              <a:spcBef>
                <a:spcPct val="30000"/>
              </a:spcBef>
            </a:pPr>
            <a:r>
              <a:rPr lang="en-US" sz="2000" b="1" u="none" dirty="0" smtClean="0">
                <a:solidFill>
                  <a:srgbClr val="000000"/>
                </a:solidFill>
                <a:latin typeface="+mj-lt"/>
              </a:rPr>
              <a:t>Many low-level details</a:t>
            </a: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Forgetting to use </a:t>
            </a:r>
            <a:r>
              <a:rPr lang="en-US" sz="2000" u="none" dirty="0" smtClean="0">
                <a:latin typeface="+mn-lt"/>
              </a:rPr>
              <a:t>network </a:t>
            </a:r>
            <a:r>
              <a:rPr lang="en-US" sz="2000" u="none" dirty="0">
                <a:latin typeface="+mn-lt"/>
              </a:rPr>
              <a:t>byte order </a:t>
            </a:r>
            <a:r>
              <a:rPr lang="en-US" sz="2000" u="none" dirty="0" smtClean="0">
                <a:latin typeface="+mn-lt"/>
              </a:rPr>
              <a:t>for port numbers</a:t>
            </a:r>
            <a:endParaRPr lang="en-US" sz="2000" u="none" dirty="0">
              <a:latin typeface="+mn-lt"/>
            </a:endParaRPr>
          </a:p>
          <a:p>
            <a:pPr marL="228600" lvl="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Forgetting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to initialize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C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structures, e.g.,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sockaddr</a:t>
            </a:r>
            <a:endParaRPr lang="en-US" sz="2000" b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Possibility of omitting a function, such as </a:t>
            </a: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listen()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Possibility </a:t>
            </a:r>
            <a:r>
              <a:rPr lang="en-US" sz="2000" u="none" dirty="0">
                <a:latin typeface="+mn-lt"/>
              </a:rPr>
              <a:t>of mismatch between protocol &amp; address </a:t>
            </a:r>
            <a:r>
              <a:rPr lang="en-US" sz="2000" u="none" dirty="0" smtClean="0">
                <a:latin typeface="+mn-lt"/>
              </a:rPr>
              <a:t>families due to decoupled usage</a:t>
            </a:r>
            <a:endParaRPr lang="en-US" sz="2000" u="none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711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579" name="Rectangle 3"/>
          <p:cNvSpPr>
            <a:spLocks noGrp="1" noChangeArrowheads="1"/>
          </p:cNvSpPr>
          <p:nvPr>
            <p:ph type="title"/>
          </p:nvPr>
        </p:nvSpPr>
        <p:spPr>
          <a:xfrm>
            <a:off x="9525" y="247650"/>
            <a:ext cx="9134475" cy="914400"/>
          </a:xfrm>
        </p:spPr>
        <p:txBody>
          <a:bodyPr/>
          <a:lstStyle/>
          <a:p>
            <a:r>
              <a:rPr lang="en-US" dirty="0"/>
              <a:t>Example of Socket API </a:t>
            </a:r>
            <a:r>
              <a:rPr lang="en-US" dirty="0" smtClean="0"/>
              <a:t>Accidental Complexities</a:t>
            </a:r>
            <a:endParaRPr lang="en-US" dirty="0"/>
          </a:p>
        </p:txBody>
      </p:sp>
      <p:sp>
        <p:nvSpPr>
          <p:cNvPr id="2072578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192088" y="1968500"/>
            <a:ext cx="4848225" cy="3722689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1 #include &lt;sys/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types.h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2 #include &lt;sys/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socket.h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&gt;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3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4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const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PORT_NUM = 10000;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5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6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echo_server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()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7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8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sockaddr_in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9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addr_len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10   char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[BUFSIZ];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11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d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12   // Create the local endpoint.</a:t>
            </a:r>
          </a:p>
        </p:txBody>
      </p:sp>
      <p:sp>
        <p:nvSpPr>
          <p:cNvPr id="2072580" name="Text Box 4"/>
          <p:cNvSpPr txBox="1">
            <a:spLocks noChangeArrowheads="1"/>
          </p:cNvSpPr>
          <p:nvPr/>
        </p:nvSpPr>
        <p:spPr bwMode="auto">
          <a:xfrm>
            <a:off x="3806825" y="2298700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2072581" name="AutoShape 5"/>
          <p:cNvSpPr>
            <a:spLocks noChangeArrowheads="1"/>
          </p:cNvSpPr>
          <p:nvPr/>
        </p:nvSpPr>
        <p:spPr bwMode="auto">
          <a:xfrm>
            <a:off x="3690937" y="5422901"/>
            <a:ext cx="882650" cy="268288"/>
          </a:xfrm>
          <a:prstGeom prst="leftArrow">
            <a:avLst>
              <a:gd name="adj1" fmla="val 50000"/>
              <a:gd name="adj2" fmla="val 822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072583" name="Text Box 7"/>
          <p:cNvSpPr txBox="1">
            <a:spLocks noChangeArrowheads="1"/>
          </p:cNvSpPr>
          <p:nvPr/>
        </p:nvSpPr>
        <p:spPr bwMode="auto">
          <a:xfrm>
            <a:off x="5511800" y="3584574"/>
            <a:ext cx="3498850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Forgot to initialize to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sizeof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 (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sockaddr_in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)</a:t>
            </a:r>
            <a:r>
              <a:rPr lang="en-US" sz="2000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to 0</a:t>
            </a:r>
            <a:endParaRPr lang="en-US" b="1" u="none" dirty="0" smtClean="0">
              <a:solidFill>
                <a:srgbClr val="336699"/>
              </a:solidFill>
              <a:latin typeface="Courier New" pitchFamily="49" charset="0"/>
            </a:endParaRPr>
          </a:p>
        </p:txBody>
      </p:sp>
      <p:sp>
        <p:nvSpPr>
          <p:cNvPr id="2072585" name="Text Box 9"/>
          <p:cNvSpPr txBox="1">
            <a:spLocks noChangeArrowheads="1"/>
          </p:cNvSpPr>
          <p:nvPr/>
        </p:nvSpPr>
        <p:spPr bwMode="auto">
          <a:xfrm>
            <a:off x="4462463" y="4578350"/>
            <a:ext cx="3740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Use of non-portable handle type </a:t>
            </a:r>
          </a:p>
        </p:txBody>
      </p:sp>
      <p:sp>
        <p:nvSpPr>
          <p:cNvPr id="2072586" name="AutoShape 10"/>
          <p:cNvSpPr>
            <a:spLocks noChangeArrowheads="1"/>
          </p:cNvSpPr>
          <p:nvPr/>
        </p:nvSpPr>
        <p:spPr bwMode="auto">
          <a:xfrm>
            <a:off x="4171950" y="2160587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072587" name="Text Box 11"/>
          <p:cNvSpPr txBox="1">
            <a:spLocks noChangeArrowheads="1"/>
          </p:cNvSpPr>
          <p:nvPr/>
        </p:nvSpPr>
        <p:spPr bwMode="auto">
          <a:xfrm>
            <a:off x="5184775" y="1965325"/>
            <a:ext cx="3498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smtClean="0">
                <a:solidFill>
                  <a:srgbClr val="336699"/>
                </a:solidFill>
              </a:rPr>
              <a:t>Possible differences in header file names</a:t>
            </a: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3495675" y="4694237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4538663" y="3779837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136650" y="1199950"/>
            <a:ext cx="69532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Most of these problems won’t be detected by the compiler!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050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2580" grpId="0"/>
      <p:bldP spid="2072583" grpId="0"/>
      <p:bldP spid="2072585" grpId="0"/>
      <p:bldP spid="2072586" grpId="0" animBg="1"/>
      <p:bldP spid="2072587" grpId="0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604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60338" y="1692275"/>
            <a:ext cx="8013700" cy="49911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13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a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= socket (PF_UNIX, SOCK_DGRAM, 0);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14   if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a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== -1) return -1;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15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16   // Set up address information where server listens.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17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addr.sin_family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= AF_INET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18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addr.sin_port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PORT_NUM;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19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addr.sin_addr.addr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INADDR_ANY;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20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21   if (bind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a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sockaddr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*)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22           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sizeof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) == -1)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23     return -1;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24</a:t>
            </a:r>
          </a:p>
        </p:txBody>
      </p:sp>
      <p:sp>
        <p:nvSpPr>
          <p:cNvPr id="2073603" name="Text Box 3"/>
          <p:cNvSpPr txBox="1">
            <a:spLocks noChangeArrowheads="1"/>
          </p:cNvSpPr>
          <p:nvPr/>
        </p:nvSpPr>
        <p:spPr bwMode="auto">
          <a:xfrm>
            <a:off x="2886075" y="1976438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2073605" name="Text Box 5"/>
          <p:cNvSpPr txBox="1">
            <a:spLocks noChangeArrowheads="1"/>
          </p:cNvSpPr>
          <p:nvPr/>
        </p:nvSpPr>
        <p:spPr bwMode="auto">
          <a:xfrm>
            <a:off x="3827463" y="2405430"/>
            <a:ext cx="3778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Use of non-portable return value </a:t>
            </a:r>
          </a:p>
        </p:txBody>
      </p:sp>
      <p:sp>
        <p:nvSpPr>
          <p:cNvPr id="2073606" name="AutoShape 6"/>
          <p:cNvSpPr>
            <a:spLocks noChangeArrowheads="1"/>
          </p:cNvSpPr>
          <p:nvPr/>
        </p:nvSpPr>
        <p:spPr bwMode="auto">
          <a:xfrm rot="5400000" flipH="1" flipV="1">
            <a:off x="3346450" y="2257792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073607" name="Text Box 7"/>
          <p:cNvSpPr txBox="1">
            <a:spLocks noChangeArrowheads="1"/>
          </p:cNvSpPr>
          <p:nvPr/>
        </p:nvSpPr>
        <p:spPr bwMode="auto">
          <a:xfrm>
            <a:off x="5842000" y="5156565"/>
            <a:ext cx="304323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Structure fields not completely zeroed out </a:t>
            </a:r>
          </a:p>
        </p:txBody>
      </p:sp>
      <p:sp>
        <p:nvSpPr>
          <p:cNvPr id="2073609" name="Text Box 9"/>
          <p:cNvSpPr txBox="1">
            <a:spLocks noChangeArrowheads="1"/>
          </p:cNvSpPr>
          <p:nvPr/>
        </p:nvSpPr>
        <p:spPr bwMode="auto">
          <a:xfrm>
            <a:off x="5580063" y="3027363"/>
            <a:ext cx="38909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smtClean="0">
                <a:solidFill>
                  <a:srgbClr val="336699"/>
                </a:solidFill>
              </a:rPr>
              <a:t>Protocol &amp; address family mismatch</a:t>
            </a:r>
          </a:p>
        </p:txBody>
      </p:sp>
      <p:sp>
        <p:nvSpPr>
          <p:cNvPr id="2073611" name="Text Box 11"/>
          <p:cNvSpPr txBox="1">
            <a:spLocks noChangeArrowheads="1"/>
          </p:cNvSpPr>
          <p:nvPr/>
        </p:nvSpPr>
        <p:spPr bwMode="auto">
          <a:xfrm>
            <a:off x="5418138" y="3827463"/>
            <a:ext cx="3890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May be wrong byte order</a:t>
            </a: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title"/>
          </p:nvPr>
        </p:nvSpPr>
        <p:spPr>
          <a:xfrm>
            <a:off x="9525" y="247650"/>
            <a:ext cx="9134475" cy="914400"/>
          </a:xfrm>
        </p:spPr>
        <p:txBody>
          <a:bodyPr/>
          <a:lstStyle/>
          <a:p>
            <a:r>
              <a:rPr lang="en-US" dirty="0"/>
              <a:t>Example of Socket API </a:t>
            </a:r>
            <a:r>
              <a:rPr lang="en-US" dirty="0" smtClean="0"/>
              <a:t>Accidental Complexities</a:t>
            </a:r>
            <a:endParaRPr lang="en-US" dirty="0"/>
          </a:p>
        </p:txBody>
      </p:sp>
      <p:sp>
        <p:nvSpPr>
          <p:cNvPr id="15" name="AutoShape 10"/>
          <p:cNvSpPr>
            <a:spLocks noChangeArrowheads="1"/>
          </p:cNvSpPr>
          <p:nvPr/>
        </p:nvSpPr>
        <p:spPr bwMode="auto">
          <a:xfrm>
            <a:off x="4668838" y="3097213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4535488" y="3885406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rot="5400000" flipH="1" flipV="1">
            <a:off x="5364163" y="5051427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2052638" y="1098992"/>
            <a:ext cx="4244975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Meant to say </a:t>
            </a:r>
            <a:r>
              <a:rPr lang="en-US" sz="2000" b="1" u="none" dirty="0">
                <a:solidFill>
                  <a:srgbClr val="336699"/>
                </a:solidFill>
                <a:latin typeface="Courier New" pitchFamily="49" charset="0"/>
              </a:rPr>
              <a:t>SOCK_STREAM</a:t>
            </a:r>
            <a:r>
              <a:rPr lang="en-US" b="1" u="none" dirty="0" smtClean="0">
                <a:solidFill>
                  <a:srgbClr val="336699"/>
                </a:solidFill>
              </a:rPr>
              <a:t> </a:t>
            </a: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 rot="16200000" flipH="1" flipV="1">
            <a:off x="5364163" y="1209675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301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3603" grpId="0"/>
      <p:bldP spid="2073605" grpId="0"/>
      <p:bldP spid="2073606" grpId="0" animBg="1"/>
      <p:bldP spid="2073607" grpId="0"/>
      <p:bldP spid="2073609" grpId="0"/>
      <p:bldP spid="2073611" grpId="0"/>
      <p:bldP spid="15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628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192088" y="1724025"/>
            <a:ext cx="9104312" cy="4991100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25   //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Create a new communication endpoint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.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26   if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d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= accept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a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struct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sockaddr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*)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27                          &amp;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addr_len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) != -1)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28    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int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n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 smtClean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29     while ((n = read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a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sizeof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)) &gt; 0)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30       write (</a:t>
            </a:r>
            <a:r>
              <a:rPr lang="en-US" sz="1800" b="1" dirty="0" err="1">
                <a:latin typeface="Courier New" pitchFamily="49" charset="0"/>
              </a:rPr>
              <a:t>d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n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31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32     close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latin typeface="Courier New" pitchFamily="49" charset="0"/>
              </a:rPr>
              <a:t>d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_handle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33  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34   return 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35 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074631" name="Text Box 7"/>
          <p:cNvSpPr txBox="1">
            <a:spLocks noChangeArrowheads="1"/>
          </p:cNvSpPr>
          <p:nvPr/>
        </p:nvSpPr>
        <p:spPr bwMode="auto">
          <a:xfrm>
            <a:off x="4664869" y="3249611"/>
            <a:ext cx="4244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Reading from wrong handle </a:t>
            </a:r>
          </a:p>
        </p:txBody>
      </p:sp>
      <p:sp>
        <p:nvSpPr>
          <p:cNvPr id="2074633" name="Text Box 9"/>
          <p:cNvSpPr txBox="1">
            <a:spLocks noChangeArrowheads="1"/>
          </p:cNvSpPr>
          <p:nvPr/>
        </p:nvSpPr>
        <p:spPr bwMode="auto">
          <a:xfrm>
            <a:off x="3200400" y="4709318"/>
            <a:ext cx="64992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No guarantee that “n” bytes will be written </a:t>
            </a:r>
          </a:p>
        </p:txBody>
      </p:sp>
      <p:sp>
        <p:nvSpPr>
          <p:cNvPr id="2074634" name="AutoShape 10"/>
          <p:cNvSpPr>
            <a:spLocks noChangeArrowheads="1"/>
          </p:cNvSpPr>
          <p:nvPr/>
        </p:nvSpPr>
        <p:spPr bwMode="auto">
          <a:xfrm rot="5400000" flipH="1" flipV="1">
            <a:off x="2771775" y="4533106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>
            <p:ph type="title"/>
          </p:nvPr>
        </p:nvSpPr>
        <p:spPr>
          <a:xfrm>
            <a:off x="9525" y="247650"/>
            <a:ext cx="9134475" cy="914400"/>
          </a:xfrm>
        </p:spPr>
        <p:txBody>
          <a:bodyPr/>
          <a:lstStyle/>
          <a:p>
            <a:r>
              <a:rPr lang="en-US" dirty="0"/>
              <a:t>Example of Socket API </a:t>
            </a:r>
            <a:r>
              <a:rPr lang="en-US" dirty="0" smtClean="0"/>
              <a:t>Accidental Complexities</a:t>
            </a:r>
            <a:endParaRPr lang="en-US" dirty="0"/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4683919" y="1024479"/>
            <a:ext cx="3040856" cy="70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Forgot call to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listen()</a:t>
            </a:r>
            <a:r>
              <a:rPr lang="en-US" sz="2000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before </a:t>
            </a:r>
            <a:r>
              <a:rPr lang="en-US" sz="2000" b="1" u="none" dirty="0">
                <a:solidFill>
                  <a:srgbClr val="336699"/>
                </a:solidFill>
                <a:latin typeface="Courier New" pitchFamily="49" charset="0"/>
              </a:rPr>
              <a:t>accept()</a:t>
            </a:r>
          </a:p>
        </p:txBody>
      </p:sp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3655808" y="1253331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7625" y="2070542"/>
            <a:ext cx="5795757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Can’t call </a:t>
            </a:r>
            <a:r>
              <a:rPr lang="en-US" sz="2000" b="1" u="none" dirty="0">
                <a:solidFill>
                  <a:srgbClr val="336699"/>
                </a:solidFill>
                <a:latin typeface="Courier New" pitchFamily="49" charset="0"/>
              </a:rPr>
              <a:t>accept()</a:t>
            </a:r>
            <a:r>
              <a:rPr lang="en-US" sz="2000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on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SOCK_DGRAM</a:t>
            </a:r>
            <a:r>
              <a:rPr lang="en-US" b="1" u="none" dirty="0" smtClean="0">
                <a:solidFill>
                  <a:srgbClr val="336699"/>
                </a:solidFill>
              </a:rPr>
              <a:t> 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 rot="16200000" flipH="1" flipV="1">
            <a:off x="4498771" y="2147093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 flipV="1">
            <a:off x="4181067" y="3355180"/>
            <a:ext cx="431800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581025" y="6410125"/>
            <a:ext cx="77533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These types of problems are all too common with the Sockets API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7653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4631" grpId="0"/>
      <p:bldP spid="2074633" grpId="0"/>
      <p:bldP spid="2074634" grpId="0" animBg="1"/>
      <p:bldP spid="15" grpId="0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4468626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n-lt"/>
              </a:rPr>
              <a:t>The native Socket API </a:t>
            </a:r>
            <a:r>
              <a:rPr lang="en-US" sz="2000" u="none" dirty="0" smtClean="0">
                <a:latin typeface="+mn-lt"/>
              </a:rPr>
              <a:t>suffers from many accidental complexities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n-lt"/>
              </a:rPr>
              <a:t>e</a:t>
            </a:r>
            <a:r>
              <a:rPr lang="en-US" sz="2000" u="none" dirty="0" smtClean="0">
                <a:latin typeface="+mn-lt"/>
              </a:rPr>
              <a:t>.g., it’s tedious, error-prone</a:t>
            </a:r>
            <a:r>
              <a:rPr lang="en-US" sz="2000" u="none" dirty="0">
                <a:latin typeface="+mn-lt"/>
              </a:rPr>
              <a:t>, overly </a:t>
            </a:r>
            <a:r>
              <a:rPr lang="en-US" sz="2000" u="none" dirty="0" smtClean="0">
                <a:latin typeface="+mn-lt"/>
              </a:rPr>
              <a:t>complex, &amp; non-portable/ non-uniform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65" y="1019094"/>
            <a:ext cx="4144005" cy="513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5" y="2688283"/>
            <a:ext cx="4043435" cy="35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02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4468626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The native Socket API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suffers from many accidental complexities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.g., it’s tedious, error-prone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, overly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complex, &amp; non-portable/ non-uniform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Although our analysis focused on </a:t>
            </a:r>
            <a:r>
              <a:rPr lang="en-US" sz="2000" u="none" dirty="0">
                <a:latin typeface="+mn-lt"/>
              </a:rPr>
              <a:t>the Socket API, </a:t>
            </a:r>
            <a:r>
              <a:rPr lang="en-US" sz="2000" u="none" dirty="0" smtClean="0">
                <a:latin typeface="+mn-lt"/>
              </a:rPr>
              <a:t>this critique </a:t>
            </a:r>
            <a:r>
              <a:rPr lang="en-US" sz="2000" u="none" dirty="0">
                <a:latin typeface="+mn-lt"/>
              </a:rPr>
              <a:t>also applies to other </a:t>
            </a:r>
            <a:r>
              <a:rPr lang="en-US" sz="2000" u="none" dirty="0" smtClean="0">
                <a:latin typeface="+mn-lt"/>
              </a:rPr>
              <a:t>native </a:t>
            </a:r>
            <a:r>
              <a:rPr lang="en-US" sz="2000" u="none" dirty="0">
                <a:latin typeface="+mn-lt"/>
              </a:rPr>
              <a:t>OS </a:t>
            </a:r>
            <a:r>
              <a:rPr lang="en-US" sz="2000" u="none" dirty="0" smtClean="0">
                <a:latin typeface="+mn-lt"/>
              </a:rPr>
              <a:t>systems programming APIs defined using C</a:t>
            </a:r>
            <a:endParaRPr lang="en-US" sz="2000" u="none" dirty="0">
              <a:latin typeface="+mn-lt"/>
            </a:endParaRPr>
          </a:p>
        </p:txBody>
      </p:sp>
      <p:sp>
        <p:nvSpPr>
          <p:cNvPr id="7" name="Rectangle 56"/>
          <p:cNvSpPr>
            <a:spLocks noChangeArrowheads="1"/>
          </p:cNvSpPr>
          <p:nvPr/>
        </p:nvSpPr>
        <p:spPr bwMode="auto">
          <a:xfrm>
            <a:off x="1341330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Rectangle 58"/>
          <p:cNvSpPr>
            <a:spLocks noChangeArrowheads="1"/>
          </p:cNvSpPr>
          <p:nvPr/>
        </p:nvSpPr>
        <p:spPr bwMode="auto">
          <a:xfrm>
            <a:off x="2242599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Rectangle 60"/>
          <p:cNvSpPr>
            <a:spLocks noChangeArrowheads="1"/>
          </p:cNvSpPr>
          <p:nvPr/>
        </p:nvSpPr>
        <p:spPr bwMode="auto">
          <a:xfrm>
            <a:off x="3143869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 b="1"/>
          </a:p>
        </p:txBody>
      </p:sp>
      <p:sp>
        <p:nvSpPr>
          <p:cNvPr id="13" name="Rectangle 62"/>
          <p:cNvSpPr>
            <a:spLocks noChangeArrowheads="1"/>
          </p:cNvSpPr>
          <p:nvPr/>
        </p:nvSpPr>
        <p:spPr bwMode="auto">
          <a:xfrm>
            <a:off x="4045139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Rectangle 64"/>
          <p:cNvSpPr>
            <a:spLocks noChangeArrowheads="1"/>
          </p:cNvSpPr>
          <p:nvPr/>
        </p:nvSpPr>
        <p:spPr bwMode="auto">
          <a:xfrm>
            <a:off x="4946408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Rectangle 66"/>
          <p:cNvSpPr>
            <a:spLocks noChangeArrowheads="1"/>
          </p:cNvSpPr>
          <p:nvPr/>
        </p:nvSpPr>
        <p:spPr bwMode="auto">
          <a:xfrm>
            <a:off x="5847678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9" name="Rectangle 68"/>
          <p:cNvSpPr>
            <a:spLocks noChangeArrowheads="1"/>
          </p:cNvSpPr>
          <p:nvPr/>
        </p:nvSpPr>
        <p:spPr bwMode="auto">
          <a:xfrm>
            <a:off x="6748947" y="4451706"/>
            <a:ext cx="821794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 b="1"/>
          </a:p>
        </p:txBody>
      </p:sp>
      <p:sp>
        <p:nvSpPr>
          <p:cNvPr id="21" name="Rectangle 70"/>
          <p:cNvSpPr>
            <a:spLocks noChangeArrowheads="1"/>
          </p:cNvSpPr>
          <p:nvPr/>
        </p:nvSpPr>
        <p:spPr bwMode="auto">
          <a:xfrm>
            <a:off x="7650218" y="4451706"/>
            <a:ext cx="805680" cy="547947"/>
          </a:xfrm>
          <a:prstGeom prst="rect">
            <a:avLst/>
          </a:prstGeom>
          <a:solidFill>
            <a:srgbClr val="FFCCCC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Rectangle 57"/>
          <p:cNvSpPr>
            <a:spLocks noChangeArrowheads="1"/>
          </p:cNvSpPr>
          <p:nvPr/>
        </p:nvSpPr>
        <p:spPr bwMode="auto">
          <a:xfrm>
            <a:off x="1349135" y="4487597"/>
            <a:ext cx="79348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/>
              <a:t>Thread</a:t>
            </a:r>
          </a:p>
          <a:p>
            <a:pPr algn="ctr" eaLnBrk="1" hangingPunct="1"/>
            <a:r>
              <a:rPr lang="en-US" sz="1400" b="1" u="none"/>
              <a:t>Library</a:t>
            </a:r>
          </a:p>
        </p:txBody>
      </p:sp>
      <p:sp>
        <p:nvSpPr>
          <p:cNvPr id="10" name="Rectangle 59"/>
          <p:cNvSpPr>
            <a:spLocks noChangeArrowheads="1"/>
          </p:cNvSpPr>
          <p:nvPr/>
        </p:nvSpPr>
        <p:spPr bwMode="auto">
          <a:xfrm>
            <a:off x="2252163" y="4487597"/>
            <a:ext cx="79508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/>
              <a:t>Stream</a:t>
            </a:r>
          </a:p>
          <a:p>
            <a:pPr algn="ctr" eaLnBrk="1" hangingPunct="1"/>
            <a:r>
              <a:rPr lang="en-US" sz="1400" b="1" u="none"/>
              <a:t>Pipes</a:t>
            </a:r>
          </a:p>
        </p:txBody>
      </p:sp>
      <p:sp>
        <p:nvSpPr>
          <p:cNvPr id="12" name="Rectangle 61"/>
          <p:cNvSpPr>
            <a:spLocks noChangeArrowheads="1"/>
          </p:cNvSpPr>
          <p:nvPr/>
        </p:nvSpPr>
        <p:spPr bwMode="auto">
          <a:xfrm>
            <a:off x="3114960" y="4487597"/>
            <a:ext cx="87203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 smtClean="0"/>
              <a:t>Sockets</a:t>
            </a:r>
            <a:br>
              <a:rPr lang="en-US" sz="1400" b="1" u="none" dirty="0" smtClean="0"/>
            </a:br>
            <a:r>
              <a:rPr lang="en-US" sz="1400" b="1" u="none" dirty="0" smtClean="0"/>
              <a:t>/TLI</a:t>
            </a:r>
            <a:endParaRPr lang="en-US" sz="1400" b="1" u="none" dirty="0"/>
          </a:p>
        </p:txBody>
      </p:sp>
      <p:sp>
        <p:nvSpPr>
          <p:cNvPr id="14" name="Rectangle 63"/>
          <p:cNvSpPr>
            <a:spLocks noChangeArrowheads="1"/>
          </p:cNvSpPr>
          <p:nvPr/>
        </p:nvSpPr>
        <p:spPr bwMode="auto">
          <a:xfrm>
            <a:off x="4058607" y="4487597"/>
            <a:ext cx="78386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/>
              <a:t>Named</a:t>
            </a:r>
          </a:p>
          <a:p>
            <a:pPr algn="ctr" eaLnBrk="1" hangingPunct="1"/>
            <a:r>
              <a:rPr lang="en-US" sz="1400" b="1" u="none"/>
              <a:t>Pipes</a:t>
            </a:r>
          </a:p>
        </p:txBody>
      </p:sp>
      <p:sp>
        <p:nvSpPr>
          <p:cNvPr id="16" name="Rectangle 65"/>
          <p:cNvSpPr>
            <a:spLocks noChangeArrowheads="1"/>
          </p:cNvSpPr>
          <p:nvPr/>
        </p:nvSpPr>
        <p:spPr bwMode="auto">
          <a:xfrm>
            <a:off x="4996848" y="4487597"/>
            <a:ext cx="713337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 smtClean="0"/>
              <a:t>Select</a:t>
            </a:r>
            <a:br>
              <a:rPr lang="en-US" sz="1400" b="1" u="none" dirty="0" smtClean="0"/>
            </a:br>
            <a:r>
              <a:rPr lang="en-US" sz="1400" b="1" u="none" dirty="0" smtClean="0"/>
              <a:t>/Poll</a:t>
            </a:r>
            <a:endParaRPr lang="en-US" sz="1400" b="1" u="none" dirty="0"/>
          </a:p>
        </p:txBody>
      </p:sp>
      <p:sp>
        <p:nvSpPr>
          <p:cNvPr id="18" name="Rectangle 67"/>
          <p:cNvSpPr>
            <a:spLocks noChangeArrowheads="1"/>
          </p:cNvSpPr>
          <p:nvPr/>
        </p:nvSpPr>
        <p:spPr bwMode="auto">
          <a:xfrm>
            <a:off x="5788312" y="4487597"/>
            <a:ext cx="932949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/>
              <a:t>Dynamic</a:t>
            </a:r>
          </a:p>
          <a:p>
            <a:pPr algn="ctr" eaLnBrk="1" hangingPunct="1"/>
            <a:r>
              <a:rPr lang="en-US" sz="1400" b="1" u="none"/>
              <a:t>Linking</a:t>
            </a:r>
          </a:p>
        </p:txBody>
      </p:sp>
      <p:sp>
        <p:nvSpPr>
          <p:cNvPr id="20" name="Rectangle 69"/>
          <p:cNvSpPr>
            <a:spLocks noChangeArrowheads="1"/>
          </p:cNvSpPr>
          <p:nvPr/>
        </p:nvSpPr>
        <p:spPr bwMode="auto">
          <a:xfrm>
            <a:off x="6695995" y="4487597"/>
            <a:ext cx="920124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/>
              <a:t>Memory</a:t>
            </a:r>
          </a:p>
          <a:p>
            <a:pPr algn="ctr" eaLnBrk="1" hangingPunct="1"/>
            <a:r>
              <a:rPr lang="en-US" sz="1400" b="1" u="none"/>
              <a:t>Mapping</a:t>
            </a:r>
          </a:p>
        </p:txBody>
      </p:sp>
      <p:sp>
        <p:nvSpPr>
          <p:cNvPr id="22" name="Rectangle 71"/>
          <p:cNvSpPr>
            <a:spLocks noChangeArrowheads="1"/>
          </p:cNvSpPr>
          <p:nvPr/>
        </p:nvSpPr>
        <p:spPr bwMode="auto">
          <a:xfrm>
            <a:off x="7644498" y="4487597"/>
            <a:ext cx="82394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/>
              <a:t>System</a:t>
            </a:r>
          </a:p>
          <a:p>
            <a:pPr algn="ctr" eaLnBrk="1" hangingPunct="1"/>
            <a:r>
              <a:rPr lang="en-US" sz="1400" b="1" u="none" dirty="0"/>
              <a:t>V IPC</a:t>
            </a:r>
          </a:p>
        </p:txBody>
      </p:sp>
      <p:sp>
        <p:nvSpPr>
          <p:cNvPr id="23" name="Rectangle 74"/>
          <p:cNvSpPr>
            <a:spLocks noChangeArrowheads="1"/>
          </p:cNvSpPr>
          <p:nvPr/>
        </p:nvSpPr>
        <p:spPr bwMode="auto">
          <a:xfrm>
            <a:off x="345360" y="4539326"/>
            <a:ext cx="92115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eaLnBrk="1" hangingPunct="1"/>
            <a:r>
              <a:rPr lang="en-US" b="1" i="1" u="none" dirty="0"/>
              <a:t>C APIs</a:t>
            </a:r>
          </a:p>
        </p:txBody>
      </p:sp>
      <p:sp>
        <p:nvSpPr>
          <p:cNvPr id="24" name="Rectangle 75"/>
          <p:cNvSpPr>
            <a:spLocks noChangeArrowheads="1"/>
          </p:cNvSpPr>
          <p:nvPr/>
        </p:nvSpPr>
        <p:spPr bwMode="auto">
          <a:xfrm>
            <a:off x="2577291" y="5677734"/>
            <a:ext cx="4612279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l" eaLnBrk="1" hangingPunct="1"/>
            <a:r>
              <a:rPr lang="en-US" sz="1600" b="1" u="none" dirty="0"/>
              <a:t>General </a:t>
            </a:r>
            <a:r>
              <a:rPr lang="en-US" sz="1600" b="1" u="none" dirty="0" smtClean="0"/>
              <a:t>POSIX, Windows, &amp; RTOS </a:t>
            </a:r>
            <a:r>
              <a:rPr lang="en-US" sz="1600" b="1" u="none" dirty="0"/>
              <a:t>Services</a:t>
            </a:r>
          </a:p>
        </p:txBody>
      </p:sp>
      <p:sp>
        <p:nvSpPr>
          <p:cNvPr id="25" name="Rectangle 76"/>
          <p:cNvSpPr>
            <a:spLocks noChangeArrowheads="1"/>
          </p:cNvSpPr>
          <p:nvPr/>
        </p:nvSpPr>
        <p:spPr bwMode="auto">
          <a:xfrm>
            <a:off x="1341330" y="5047123"/>
            <a:ext cx="7114568" cy="547947"/>
          </a:xfrm>
          <a:prstGeom prst="rect">
            <a:avLst/>
          </a:prstGeom>
          <a:solidFill>
            <a:srgbClr val="C000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26" name="Rectangle 77"/>
          <p:cNvSpPr>
            <a:spLocks noChangeArrowheads="1"/>
          </p:cNvSpPr>
          <p:nvPr/>
        </p:nvSpPr>
        <p:spPr bwMode="auto">
          <a:xfrm>
            <a:off x="1595666" y="5025866"/>
            <a:ext cx="156738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Process/Thread</a:t>
            </a:r>
          </a:p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Subsystem</a:t>
            </a:r>
          </a:p>
        </p:txBody>
      </p:sp>
      <p:sp>
        <p:nvSpPr>
          <p:cNvPr id="27" name="Rectangle 78"/>
          <p:cNvSpPr>
            <a:spLocks noChangeArrowheads="1"/>
          </p:cNvSpPr>
          <p:nvPr/>
        </p:nvSpPr>
        <p:spPr bwMode="auto">
          <a:xfrm>
            <a:off x="4135608" y="5025866"/>
            <a:ext cx="1545723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Communication</a:t>
            </a:r>
          </a:p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Subsystem</a:t>
            </a:r>
          </a:p>
        </p:txBody>
      </p:sp>
      <p:sp>
        <p:nvSpPr>
          <p:cNvPr id="28" name="Rectangle 79"/>
          <p:cNvSpPr>
            <a:spLocks noChangeArrowheads="1"/>
          </p:cNvSpPr>
          <p:nvPr/>
        </p:nvSpPr>
        <p:spPr bwMode="auto">
          <a:xfrm>
            <a:off x="6429749" y="5025866"/>
            <a:ext cx="1519645" cy="52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Virtual Memory</a:t>
            </a:r>
          </a:p>
          <a:p>
            <a:pPr algn="ctr" eaLnBrk="1" hangingPunct="1"/>
            <a:r>
              <a:rPr lang="en-US" sz="1400" b="1" u="none" dirty="0">
                <a:solidFill>
                  <a:schemeClr val="bg1"/>
                </a:solidFill>
              </a:rPr>
              <a:t>Subsystem</a:t>
            </a: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57" y="1600200"/>
            <a:ext cx="3867379" cy="2199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587" y="6418302"/>
            <a:ext cx="8623131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4"/>
              </a:rPr>
              <a:t>www.dre.vanderbilt.edu/~schmidt/PDF/C</a:t>
            </a:r>
            <a:r>
              <a:rPr lang="en-US" sz="2000" u="none" dirty="0">
                <a:hlinkClick r:id="rId4"/>
              </a:rPr>
              <a:t>++-</a:t>
            </a:r>
            <a:r>
              <a:rPr lang="en-US" sz="2000" u="none" dirty="0" smtClean="0">
                <a:hlinkClick r:id="rId4"/>
              </a:rPr>
              <a:t>wrappers.pdf</a:t>
            </a:r>
            <a:r>
              <a:rPr lang="en-US" sz="2000" u="none" dirty="0" smtClean="0"/>
              <a:t> for more info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4656395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41646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Summarize the accidental complexities with Socket API</a:t>
            </a:r>
            <a:endParaRPr lang="en-US" sz="2000" u="none" dirty="0"/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916" y="1334066"/>
            <a:ext cx="3818231" cy="451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4"/>
          <p:cNvSpPr>
            <a:spLocks noChangeArrowheads="1"/>
          </p:cNvSpPr>
          <p:nvPr/>
        </p:nvSpPr>
        <p:spPr bwMode="auto">
          <a:xfrm>
            <a:off x="866776" y="6410125"/>
            <a:ext cx="72580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Section 1 has a summary of the functionality of the Socket API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7074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Service </a:t>
            </a: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Access &amp; Communication: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1771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-1" y="63436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>
            <a:spLocks noChangeAspect="1" noChangeArrowheads="1"/>
          </p:cNvSpPr>
          <p:nvPr/>
        </p:nvSpPr>
        <p:spPr bwMode="auto">
          <a:xfrm>
            <a:off x="5512426" y="4130674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7" name="Rectangle 6"/>
          <p:cNvSpPr>
            <a:spLocks noChangeAspect="1" noChangeArrowheads="1"/>
          </p:cNvSpPr>
          <p:nvPr/>
        </p:nvSpPr>
        <p:spPr bwMode="auto">
          <a:xfrm>
            <a:off x="5569576" y="4414837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8" name="AutoShape 22"/>
          <p:cNvSpPr>
            <a:spLocks noChangeAspect="1" noChangeArrowheads="1"/>
          </p:cNvSpPr>
          <p:nvPr/>
        </p:nvSpPr>
        <p:spPr bwMode="auto">
          <a:xfrm>
            <a:off x="4626601" y="5021939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9" name="AutoShape 23"/>
          <p:cNvSpPr>
            <a:spLocks noChangeAspect="1" noChangeArrowheads="1"/>
          </p:cNvSpPr>
          <p:nvPr/>
        </p:nvSpPr>
        <p:spPr bwMode="auto">
          <a:xfrm flipV="1">
            <a:off x="4626601" y="3417587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4798612" y="5857171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11" name="Rectangle 26"/>
          <p:cNvSpPr>
            <a:spLocks noChangeAspect="1" noChangeArrowheads="1"/>
          </p:cNvSpPr>
          <p:nvPr/>
        </p:nvSpPr>
        <p:spPr bwMode="auto">
          <a:xfrm>
            <a:off x="5865688" y="5857171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12" name="Rectangle 27"/>
          <p:cNvSpPr>
            <a:spLocks noChangeAspect="1" noChangeArrowheads="1"/>
          </p:cNvSpPr>
          <p:nvPr/>
        </p:nvSpPr>
        <p:spPr bwMode="auto">
          <a:xfrm>
            <a:off x="6969046" y="5857171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13" name="Rectangle 28"/>
          <p:cNvSpPr>
            <a:spLocks noChangeAspect="1" noChangeArrowheads="1"/>
          </p:cNvSpPr>
          <p:nvPr/>
        </p:nvSpPr>
        <p:spPr bwMode="auto">
          <a:xfrm>
            <a:off x="4994479" y="5216217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14" name="Rectangle 29"/>
          <p:cNvSpPr>
            <a:spLocks noChangeAspect="1" noChangeArrowheads="1"/>
          </p:cNvSpPr>
          <p:nvPr/>
        </p:nvSpPr>
        <p:spPr bwMode="auto">
          <a:xfrm>
            <a:off x="6420884" y="5216217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16" name="Rectangle 30"/>
          <p:cNvSpPr>
            <a:spLocks noChangeAspect="1" noChangeArrowheads="1"/>
          </p:cNvSpPr>
          <p:nvPr/>
        </p:nvSpPr>
        <p:spPr bwMode="auto">
          <a:xfrm>
            <a:off x="5542589" y="4489654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926" y="1056075"/>
            <a:ext cx="4060948" cy="2914262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5" y="980123"/>
            <a:ext cx="4259076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Summarize the accidental complexities with Socket API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how the </a:t>
            </a:r>
            <a:r>
              <a:rPr lang="en-US" sz="2000" i="1" u="none" dirty="0" smtClean="0"/>
              <a:t>Wrapper Façade</a:t>
            </a:r>
            <a:r>
              <a:rPr lang="en-US" sz="2000" u="none" dirty="0" smtClean="0"/>
              <a:t> pattern can alleviate accidental complexities with C APIs for JAWS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1178394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7"/>
          <p:cNvSpPr>
            <a:spLocks noGrp="1" noChangeArrowheads="1"/>
          </p:cNvSpPr>
          <p:nvPr>
            <p:ph type="title"/>
          </p:nvPr>
        </p:nvSpPr>
        <p:spPr>
          <a:xfrm>
            <a:off x="247650" y="205075"/>
            <a:ext cx="8745538" cy="914400"/>
          </a:xfrm>
        </p:spPr>
        <p:txBody>
          <a:bodyPr/>
          <a:lstStyle/>
          <a:p>
            <a:r>
              <a:rPr lang="en-US" dirty="0" smtClean="0"/>
              <a:t>Encapsulating Low-level OS APIs</a:t>
            </a:r>
          </a:p>
        </p:txBody>
      </p:sp>
      <p:sp>
        <p:nvSpPr>
          <p:cNvPr id="130053" name="Rectangle 111"/>
          <p:cNvSpPr>
            <a:spLocks noChangeArrowheads="1"/>
          </p:cNvSpPr>
          <p:nvPr/>
        </p:nvSpPr>
        <p:spPr bwMode="auto">
          <a:xfrm>
            <a:off x="8420100" y="6546850"/>
            <a:ext cx="1588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54" name="Rectangle 112"/>
          <p:cNvSpPr>
            <a:spLocks noChangeArrowheads="1"/>
          </p:cNvSpPr>
          <p:nvPr/>
        </p:nvSpPr>
        <p:spPr bwMode="auto">
          <a:xfrm>
            <a:off x="8359775" y="6546850"/>
            <a:ext cx="1588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0" name="Rectangle 155"/>
          <p:cNvSpPr>
            <a:spLocks noChangeArrowheads="1"/>
          </p:cNvSpPr>
          <p:nvPr/>
        </p:nvSpPr>
        <p:spPr bwMode="auto">
          <a:xfrm>
            <a:off x="5354638" y="6637338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1" name="Rectangle 161"/>
          <p:cNvSpPr>
            <a:spLocks noChangeArrowheads="1"/>
          </p:cNvSpPr>
          <p:nvPr/>
        </p:nvSpPr>
        <p:spPr bwMode="auto">
          <a:xfrm>
            <a:off x="4460875" y="6637338"/>
            <a:ext cx="1588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2" name="Rectangle 162"/>
          <p:cNvSpPr>
            <a:spLocks noChangeArrowheads="1"/>
          </p:cNvSpPr>
          <p:nvPr/>
        </p:nvSpPr>
        <p:spPr bwMode="auto">
          <a:xfrm>
            <a:off x="4414838" y="6637338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3" name="Rectangle 196"/>
          <p:cNvSpPr>
            <a:spLocks noChangeArrowheads="1"/>
          </p:cNvSpPr>
          <p:nvPr/>
        </p:nvSpPr>
        <p:spPr bwMode="auto">
          <a:xfrm>
            <a:off x="6992938" y="6230938"/>
            <a:ext cx="1587" cy="14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894022"/>
              </p:ext>
            </p:extLst>
          </p:nvPr>
        </p:nvGraphicFramePr>
        <p:xfrm>
          <a:off x="12700" y="981075"/>
          <a:ext cx="6245225" cy="1951673"/>
        </p:xfrm>
        <a:graphic>
          <a:graphicData uri="http://schemas.openxmlformats.org/drawingml/2006/table">
            <a:tbl>
              <a:tblPr/>
              <a:tblGrid>
                <a:gridCol w="3321050"/>
                <a:gridCol w="29241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manage various OS services</a:t>
                      </a:r>
                    </a:p>
                    <a:p>
                      <a:pPr marL="457200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e.g., processes, threads, connections, memory, files, etc.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Programming directly to low-level OS APIs is tedious, error-prone, &amp; non-portable due accidental complexities 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300" y="3162301"/>
            <a:ext cx="4479726" cy="308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0" name="Group 39"/>
          <p:cNvGrpSpPr/>
          <p:nvPr/>
        </p:nvGrpSpPr>
        <p:grpSpPr>
          <a:xfrm>
            <a:off x="636430" y="3452664"/>
            <a:ext cx="3589338" cy="2506962"/>
            <a:chOff x="896169" y="4288422"/>
            <a:chExt cx="3589338" cy="2506962"/>
          </a:xfrm>
        </p:grpSpPr>
        <p:sp>
          <p:nvSpPr>
            <p:cNvPr id="41" name="Rectangle 17"/>
            <p:cNvSpPr>
              <a:spLocks noChangeAspect="1" noChangeArrowheads="1"/>
            </p:cNvSpPr>
            <p:nvPr/>
          </p:nvSpPr>
          <p:spPr bwMode="auto">
            <a:xfrm>
              <a:off x="1781994" y="5001509"/>
              <a:ext cx="20638" cy="1588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u="none"/>
            </a:p>
          </p:txBody>
        </p:sp>
        <p:sp>
          <p:nvSpPr>
            <p:cNvPr id="42" name="Rectangle 18"/>
            <p:cNvSpPr>
              <a:spLocks noChangeAspect="1" noChangeArrowheads="1"/>
            </p:cNvSpPr>
            <p:nvPr/>
          </p:nvSpPr>
          <p:spPr bwMode="auto">
            <a:xfrm>
              <a:off x="1839144" y="5285672"/>
              <a:ext cx="17463" cy="1587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2400" u="none"/>
            </a:p>
          </p:txBody>
        </p:sp>
        <p:sp>
          <p:nvSpPr>
            <p:cNvPr id="43" name="AutoShape 22"/>
            <p:cNvSpPr>
              <a:spLocks noChangeAspect="1" noChangeArrowheads="1"/>
            </p:cNvSpPr>
            <p:nvPr/>
          </p:nvSpPr>
          <p:spPr bwMode="auto">
            <a:xfrm>
              <a:off x="896169" y="5406999"/>
              <a:ext cx="3589338" cy="1326564"/>
            </a:xfrm>
            <a:prstGeom prst="triangle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2400" u="none"/>
            </a:p>
          </p:txBody>
        </p:sp>
        <p:sp>
          <p:nvSpPr>
            <p:cNvPr id="44" name="AutoShape 23"/>
            <p:cNvSpPr>
              <a:spLocks noChangeAspect="1" noChangeArrowheads="1"/>
            </p:cNvSpPr>
            <p:nvPr/>
          </p:nvSpPr>
          <p:spPr bwMode="auto">
            <a:xfrm flipV="1">
              <a:off x="896169" y="4288422"/>
              <a:ext cx="3589338" cy="1119692"/>
            </a:xfrm>
            <a:prstGeom prst="triangle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 sz="2400" u="none"/>
            </a:p>
          </p:txBody>
        </p:sp>
        <p:sp>
          <p:nvSpPr>
            <p:cNvPr id="45" name="Rectangle 25"/>
            <p:cNvSpPr>
              <a:spLocks noChangeArrowheads="1"/>
            </p:cNvSpPr>
            <p:nvPr/>
          </p:nvSpPr>
          <p:spPr bwMode="auto">
            <a:xfrm>
              <a:off x="1068180" y="6242231"/>
              <a:ext cx="999130" cy="553153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600" b="1" u="none" dirty="0" smtClean="0">
                  <a:solidFill>
                    <a:schemeClr val="bg1"/>
                  </a:solidFill>
                </a:rPr>
                <a:t>Windows</a:t>
              </a:r>
              <a:endParaRPr lang="en-US" sz="1600" b="1" u="none" dirty="0">
                <a:solidFill>
                  <a:schemeClr val="bg1"/>
                </a:solidFill>
              </a:endParaRPr>
            </a:p>
          </p:txBody>
        </p:sp>
        <p:sp>
          <p:nvSpPr>
            <p:cNvPr id="46" name="Rectangle 26"/>
            <p:cNvSpPr>
              <a:spLocks noChangeAspect="1" noChangeArrowheads="1"/>
            </p:cNvSpPr>
            <p:nvPr/>
          </p:nvSpPr>
          <p:spPr bwMode="auto">
            <a:xfrm>
              <a:off x="2135256" y="6242231"/>
              <a:ext cx="1043478" cy="553153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600" b="1" u="none"/>
                <a:t>Linux</a:t>
              </a:r>
            </a:p>
          </p:txBody>
        </p:sp>
        <p:sp>
          <p:nvSpPr>
            <p:cNvPr id="47" name="Rectangle 27"/>
            <p:cNvSpPr>
              <a:spLocks noChangeAspect="1" noChangeArrowheads="1"/>
            </p:cNvSpPr>
            <p:nvPr/>
          </p:nvSpPr>
          <p:spPr bwMode="auto">
            <a:xfrm>
              <a:off x="3238614" y="6242231"/>
              <a:ext cx="1132030" cy="5531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600" b="1" u="none"/>
                <a:t>LynxOS</a:t>
              </a:r>
            </a:p>
          </p:txBody>
        </p:sp>
        <p:sp>
          <p:nvSpPr>
            <p:cNvPr id="48" name="Rectangle 28"/>
            <p:cNvSpPr>
              <a:spLocks noChangeAspect="1" noChangeArrowheads="1"/>
            </p:cNvSpPr>
            <p:nvPr/>
          </p:nvSpPr>
          <p:spPr bwMode="auto">
            <a:xfrm>
              <a:off x="1264047" y="5601277"/>
              <a:ext cx="1313921" cy="53851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600" b="1" u="none"/>
                <a:t>Solaris</a:t>
              </a:r>
            </a:p>
          </p:txBody>
        </p:sp>
        <p:sp>
          <p:nvSpPr>
            <p:cNvPr id="49" name="Rectangle 29"/>
            <p:cNvSpPr>
              <a:spLocks noChangeAspect="1" noChangeArrowheads="1"/>
            </p:cNvSpPr>
            <p:nvPr/>
          </p:nvSpPr>
          <p:spPr bwMode="auto">
            <a:xfrm>
              <a:off x="2690452" y="5601277"/>
              <a:ext cx="1562824" cy="553153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600" b="1" u="none"/>
                <a:t>VxWorks</a:t>
              </a:r>
            </a:p>
          </p:txBody>
        </p:sp>
        <p:sp>
          <p:nvSpPr>
            <p:cNvPr id="50" name="Rectangle 30"/>
            <p:cNvSpPr>
              <a:spLocks noChangeAspect="1" noChangeArrowheads="1"/>
            </p:cNvSpPr>
            <p:nvPr/>
          </p:nvSpPr>
          <p:spPr bwMode="auto">
            <a:xfrm>
              <a:off x="1604863" y="4411992"/>
              <a:ext cx="2174244" cy="762323"/>
            </a:xfrm>
            <a:prstGeom prst="rect">
              <a:avLst/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600" b="1" u="none" dirty="0" smtClean="0"/>
                <a:t>Web Server</a:t>
              </a:r>
              <a:endParaRPr lang="en-US" sz="1600" b="1" u="none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7"/>
          <p:cNvSpPr>
            <a:spLocks noGrp="1" noChangeArrowheads="1"/>
          </p:cNvSpPr>
          <p:nvPr>
            <p:ph type="title"/>
          </p:nvPr>
        </p:nvSpPr>
        <p:spPr>
          <a:xfrm>
            <a:off x="247650" y="205075"/>
            <a:ext cx="8745538" cy="914400"/>
          </a:xfrm>
        </p:spPr>
        <p:txBody>
          <a:bodyPr/>
          <a:lstStyle/>
          <a:p>
            <a:r>
              <a:rPr lang="en-US" dirty="0" smtClean="0"/>
              <a:t>Encapsulating Low-level OS APIs</a:t>
            </a:r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744339"/>
              </p:ext>
            </p:extLst>
          </p:nvPr>
        </p:nvGraphicFramePr>
        <p:xfrm>
          <a:off x="12700" y="981075"/>
          <a:ext cx="9118600" cy="1951673"/>
        </p:xfrm>
        <a:graphic>
          <a:graphicData uri="http://schemas.openxmlformats.org/drawingml/2006/table">
            <a:tbl>
              <a:tblPr/>
              <a:tblGrid>
                <a:gridCol w="3321050"/>
                <a:gridCol w="2924175"/>
                <a:gridCol w="28733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manage various OS services</a:t>
                      </a:r>
                    </a:p>
                    <a:p>
                      <a:pPr marL="457200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e.g., processes, threads, connections, memory, files, etc.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Programming directly to low-level OS APIs is tedious, error-prone, &amp; non-portable due accidental complexities 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the </a:t>
                      </a: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Wrapper Facade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pattern to avoid accessing low-level operating system APIs directly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-1" y="63436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96" y="3998952"/>
            <a:ext cx="9178846" cy="27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6901" y="3092529"/>
            <a:ext cx="856134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Wrapper Façade </a:t>
            </a:r>
            <a:r>
              <a:rPr lang="en-US" u="none" dirty="0" smtClean="0">
                <a:latin typeface="+mj-lt"/>
              </a:rPr>
              <a:t>encapsulates </a:t>
            </a:r>
            <a:r>
              <a:rPr lang="en-US" u="none" dirty="0">
                <a:latin typeface="+mj-lt"/>
              </a:rPr>
              <a:t>data &amp; functions provided by existing C APIs within more concise, robust, portable, maintainable, &amp; cohesive </a:t>
            </a:r>
            <a:r>
              <a:rPr lang="en-US" u="none" dirty="0" smtClean="0">
                <a:latin typeface="+mj-lt"/>
              </a:rPr>
              <a:t>object-oriented </a:t>
            </a:r>
            <a:r>
              <a:rPr lang="en-US" u="none" dirty="0">
                <a:latin typeface="+mj-lt"/>
              </a:rPr>
              <a:t>classes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50" y="3970377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2954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436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96" y="3998952"/>
            <a:ext cx="9178846" cy="27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7048500" y="4027527"/>
            <a:ext cx="2133600" cy="1792248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051" name="Rectangle 7"/>
          <p:cNvSpPr>
            <a:spLocks noGrp="1" noChangeArrowheads="1"/>
          </p:cNvSpPr>
          <p:nvPr>
            <p:ph type="title"/>
          </p:nvPr>
        </p:nvSpPr>
        <p:spPr>
          <a:xfrm>
            <a:off x="247650" y="205075"/>
            <a:ext cx="8745538" cy="914400"/>
          </a:xfrm>
        </p:spPr>
        <p:txBody>
          <a:bodyPr/>
          <a:lstStyle/>
          <a:p>
            <a:r>
              <a:rPr lang="en-US" dirty="0" smtClean="0"/>
              <a:t>Encapsulating Low-level OS APIs</a:t>
            </a:r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137983"/>
              </p:ext>
            </p:extLst>
          </p:nvPr>
        </p:nvGraphicFramePr>
        <p:xfrm>
          <a:off x="12700" y="981075"/>
          <a:ext cx="9118600" cy="1951673"/>
        </p:xfrm>
        <a:graphic>
          <a:graphicData uri="http://schemas.openxmlformats.org/drawingml/2006/table">
            <a:tbl>
              <a:tblPr/>
              <a:tblGrid>
                <a:gridCol w="3321050"/>
                <a:gridCol w="2924175"/>
                <a:gridCol w="28733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manage various OS services</a:t>
                      </a:r>
                    </a:p>
                    <a:p>
                      <a:pPr marL="457200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e.g., processes, threads, connections, memory, files, etc.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Programming directly to low-level OS APIs is tedious, error-prone, &amp; non-portable due accidental complexities 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the </a:t>
                      </a: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Wrapper Facade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pattern to avoid accessing low-level operating system APIs directly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96901" y="3092529"/>
            <a:ext cx="856134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Wrapper Façade </a:t>
            </a:r>
            <a:r>
              <a:rPr lang="en-US" u="none" dirty="0" smtClean="0">
                <a:latin typeface="+mj-lt"/>
              </a:rPr>
              <a:t>encapsulates </a:t>
            </a:r>
            <a:r>
              <a:rPr lang="en-US" u="none" dirty="0">
                <a:latin typeface="+mj-lt"/>
              </a:rPr>
              <a:t>data &amp; functions provided by existing C APIs within more concise, robust, portable, maintainable, &amp; cohesive </a:t>
            </a:r>
            <a:r>
              <a:rPr lang="en-US" u="none" dirty="0" smtClean="0">
                <a:latin typeface="+mj-lt"/>
              </a:rPr>
              <a:t>object-oriented </a:t>
            </a:r>
            <a:r>
              <a:rPr lang="en-US" u="none" dirty="0">
                <a:latin typeface="+mj-lt"/>
              </a:rPr>
              <a:t>classes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50" y="3970377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47354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436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96" y="3998952"/>
            <a:ext cx="9178846" cy="2725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638550" y="4046577"/>
            <a:ext cx="2057400" cy="1792248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051" name="Rectangle 7"/>
          <p:cNvSpPr>
            <a:spLocks noGrp="1" noChangeArrowheads="1"/>
          </p:cNvSpPr>
          <p:nvPr>
            <p:ph type="title"/>
          </p:nvPr>
        </p:nvSpPr>
        <p:spPr>
          <a:xfrm>
            <a:off x="247650" y="205075"/>
            <a:ext cx="8745538" cy="914400"/>
          </a:xfrm>
        </p:spPr>
        <p:txBody>
          <a:bodyPr/>
          <a:lstStyle/>
          <a:p>
            <a:r>
              <a:rPr lang="en-US" dirty="0" smtClean="0"/>
              <a:t>Encapsulating Low-level OS APIs</a:t>
            </a:r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33323"/>
              </p:ext>
            </p:extLst>
          </p:nvPr>
        </p:nvGraphicFramePr>
        <p:xfrm>
          <a:off x="12700" y="981075"/>
          <a:ext cx="9118600" cy="1951673"/>
        </p:xfrm>
        <a:graphic>
          <a:graphicData uri="http://schemas.openxmlformats.org/drawingml/2006/table">
            <a:tbl>
              <a:tblPr/>
              <a:tblGrid>
                <a:gridCol w="3321050"/>
                <a:gridCol w="2924175"/>
                <a:gridCol w="28733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manage various OS services</a:t>
                      </a:r>
                    </a:p>
                    <a:p>
                      <a:pPr marL="457200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e.g., processes, threads, connections, memory, files, etc.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Programming directly to low-level OS APIs is tedious, error-prone, &amp; non-portable due accidental complexities 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the </a:t>
                      </a: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Wrapper Facade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pattern to avoid accessing low-level operating system APIs directly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5650" y="3970377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6901" y="3092529"/>
            <a:ext cx="856134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Wrapper Façade </a:t>
            </a:r>
            <a:r>
              <a:rPr lang="en-US" u="none" dirty="0" smtClean="0">
                <a:latin typeface="+mj-lt"/>
              </a:rPr>
              <a:t>encapsulates </a:t>
            </a:r>
            <a:r>
              <a:rPr lang="en-US" u="none" dirty="0">
                <a:latin typeface="+mj-lt"/>
              </a:rPr>
              <a:t>data &amp; functions provided by existing C APIs within more concise, robust, portable, maintainable, &amp; cohesive </a:t>
            </a:r>
            <a:r>
              <a:rPr lang="en-US" u="none" dirty="0" smtClean="0">
                <a:latin typeface="+mj-lt"/>
              </a:rPr>
              <a:t>object-oriented </a:t>
            </a:r>
            <a:r>
              <a:rPr lang="en-US" u="none" dirty="0">
                <a:latin typeface="+mj-lt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904963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25" y="4130714"/>
            <a:ext cx="7980363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0051" name="Rectangle 7"/>
          <p:cNvSpPr>
            <a:spLocks noGrp="1" noChangeArrowheads="1"/>
          </p:cNvSpPr>
          <p:nvPr>
            <p:ph type="title"/>
          </p:nvPr>
        </p:nvSpPr>
        <p:spPr>
          <a:xfrm>
            <a:off x="247650" y="205075"/>
            <a:ext cx="8745538" cy="914400"/>
          </a:xfrm>
        </p:spPr>
        <p:txBody>
          <a:bodyPr/>
          <a:lstStyle/>
          <a:p>
            <a:r>
              <a:rPr lang="en-US" dirty="0" smtClean="0"/>
              <a:t>Encapsulating Low-level OS APIs</a:t>
            </a:r>
          </a:p>
        </p:txBody>
      </p:sp>
      <p:sp>
        <p:nvSpPr>
          <p:cNvPr id="130053" name="Rectangle 111"/>
          <p:cNvSpPr>
            <a:spLocks noChangeArrowheads="1"/>
          </p:cNvSpPr>
          <p:nvPr/>
        </p:nvSpPr>
        <p:spPr bwMode="auto">
          <a:xfrm>
            <a:off x="8420100" y="6546850"/>
            <a:ext cx="1588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54" name="Rectangle 112"/>
          <p:cNvSpPr>
            <a:spLocks noChangeArrowheads="1"/>
          </p:cNvSpPr>
          <p:nvPr/>
        </p:nvSpPr>
        <p:spPr bwMode="auto">
          <a:xfrm>
            <a:off x="8359775" y="6546850"/>
            <a:ext cx="1588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0" name="Rectangle 155"/>
          <p:cNvSpPr>
            <a:spLocks noChangeArrowheads="1"/>
          </p:cNvSpPr>
          <p:nvPr/>
        </p:nvSpPr>
        <p:spPr bwMode="auto">
          <a:xfrm>
            <a:off x="5354638" y="6637338"/>
            <a:ext cx="1587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1" name="Rectangle 161"/>
          <p:cNvSpPr>
            <a:spLocks noChangeArrowheads="1"/>
          </p:cNvSpPr>
          <p:nvPr/>
        </p:nvSpPr>
        <p:spPr bwMode="auto">
          <a:xfrm>
            <a:off x="4460875" y="6637338"/>
            <a:ext cx="1588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0062" name="Rectangle 162"/>
          <p:cNvSpPr>
            <a:spLocks noChangeArrowheads="1"/>
          </p:cNvSpPr>
          <p:nvPr/>
        </p:nvSpPr>
        <p:spPr bwMode="auto">
          <a:xfrm>
            <a:off x="4414838" y="6637338"/>
            <a:ext cx="1587" cy="158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413008"/>
              </p:ext>
            </p:extLst>
          </p:nvPr>
        </p:nvGraphicFramePr>
        <p:xfrm>
          <a:off x="12700" y="981075"/>
          <a:ext cx="9118600" cy="1951673"/>
        </p:xfrm>
        <a:graphic>
          <a:graphicData uri="http://schemas.openxmlformats.org/drawingml/2006/table">
            <a:tbl>
              <a:tblPr/>
              <a:tblGrid>
                <a:gridCol w="3321050"/>
                <a:gridCol w="2924175"/>
                <a:gridCol w="28733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manage various OS services</a:t>
                      </a:r>
                    </a:p>
                    <a:p>
                      <a:pPr marL="457200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e.g., processes, threads, connections, memory, files, etc.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Programming directly to low-level OS APIs is tedious, error-prone, &amp; non-portable due accidental complexities 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the </a:t>
                      </a: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Wrapper Facade 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pattern to avoid accessing low-level operating system APIs directly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650" y="3036927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Dynamics</a:t>
            </a:r>
            <a:endParaRPr lang="en-US" b="1" dirty="0">
              <a:latin typeface="+mj-lt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687144" y="6429175"/>
            <a:ext cx="755198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 smtClean="0">
                <a:latin typeface="+mj-lt"/>
              </a:rPr>
              <a:t>See </a:t>
            </a:r>
            <a:r>
              <a:rPr lang="en-US" u="none" dirty="0" smtClean="0">
                <a:latin typeface="+mj-lt"/>
                <a:hlinkClick r:id="rId5"/>
              </a:rPr>
              <a:t>www.dre.vanderbilt.edu/~schmidt/PDF/wrapper-facade.pdf</a:t>
            </a:r>
            <a:r>
              <a:rPr lang="en-US" u="none" dirty="0" smtClean="0">
                <a:latin typeface="+mj-lt"/>
              </a:rPr>
              <a:t> for info</a:t>
            </a:r>
            <a:endParaRPr lang="en-US" u="none" dirty="0">
              <a:latin typeface="+mj-lt"/>
            </a:endParaRPr>
          </a:p>
        </p:txBody>
      </p:sp>
      <p:sp>
        <p:nvSpPr>
          <p:cNvPr id="13" name="Line Callout 1 12"/>
          <p:cNvSpPr/>
          <p:nvPr/>
        </p:nvSpPr>
        <p:spPr bwMode="auto">
          <a:xfrm>
            <a:off x="2870199" y="3188643"/>
            <a:ext cx="5838825" cy="646331"/>
          </a:xfrm>
          <a:prstGeom prst="borderCallout1">
            <a:avLst>
              <a:gd name="adj1" fmla="val 102170"/>
              <a:gd name="adj2" fmla="val 31928"/>
              <a:gd name="adj3" fmla="val 339861"/>
              <a:gd name="adj4" fmla="val 2342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The structure &amp; dynamics look similar to Bridge &amp; Proxy, but the implementation is typically lighter weight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1691497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0500" y="257175"/>
            <a:ext cx="9458325" cy="914400"/>
          </a:xfrm>
        </p:spPr>
        <p:txBody>
          <a:bodyPr/>
          <a:lstStyle/>
          <a:p>
            <a:r>
              <a:rPr lang="en-US" dirty="0" smtClean="0"/>
              <a:t>Applying the Wrapper Façade Pattern in JAWS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953" y="3640931"/>
            <a:ext cx="5798203" cy="3118090"/>
          </a:xfrm>
          <a:prstGeom prst="rect">
            <a:avLst/>
          </a:prstGeom>
        </p:spPr>
      </p:pic>
      <p:sp>
        <p:nvSpPr>
          <p:cNvPr id="96" name="AutoShape 8"/>
          <p:cNvSpPr>
            <a:spLocks noChangeArrowheads="1"/>
          </p:cNvSpPr>
          <p:nvPr/>
        </p:nvSpPr>
        <p:spPr bwMode="auto">
          <a:xfrm rot="20075030" flipH="1">
            <a:off x="5606997" y="4382308"/>
            <a:ext cx="531269" cy="324731"/>
          </a:xfrm>
          <a:prstGeom prst="rightArrow">
            <a:avLst>
              <a:gd name="adj1" fmla="val 50000"/>
              <a:gd name="adj2" fmla="val 38653"/>
            </a:avLst>
          </a:prstGeom>
          <a:solidFill>
            <a:srgbClr val="CCFF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pPr algn="ctr" eaLnBrk="0" hangingPunct="0"/>
            <a:endParaRPr lang="en-US" u="none"/>
          </a:p>
        </p:txBody>
      </p:sp>
      <p:sp>
        <p:nvSpPr>
          <p:cNvPr id="97" name="Rectangle 96"/>
          <p:cNvSpPr/>
          <p:nvPr/>
        </p:nvSpPr>
        <p:spPr>
          <a:xfrm>
            <a:off x="5196798" y="4614486"/>
            <a:ext cx="16162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i="1" u="none" dirty="0" smtClean="0">
                <a:latin typeface="Arial" pitchFamily="34" charset="0"/>
                <a:cs typeface="Arial" pitchFamily="34" charset="0"/>
              </a:rPr>
              <a:t>C++ </a:t>
            </a:r>
            <a:br>
              <a:rPr lang="en-US" b="1" i="1" u="none" dirty="0" smtClean="0">
                <a:latin typeface="Arial" pitchFamily="34" charset="0"/>
                <a:cs typeface="Arial" pitchFamily="34" charset="0"/>
              </a:rPr>
            </a:br>
            <a:r>
              <a:rPr lang="en-US" b="1" i="1" u="none" dirty="0" smtClean="0">
                <a:latin typeface="Arial" pitchFamily="34" charset="0"/>
                <a:cs typeface="Arial" pitchFamily="34" charset="0"/>
              </a:rPr>
              <a:t>Wrapper Facades</a:t>
            </a:r>
            <a:endParaRPr lang="en-US" u="none" dirty="0"/>
          </a:p>
        </p:txBody>
      </p:sp>
      <p:sp>
        <p:nvSpPr>
          <p:cNvPr id="98" name="Rectangle 97"/>
          <p:cNvSpPr>
            <a:spLocks noChangeArrowheads="1"/>
          </p:cNvSpPr>
          <p:nvPr/>
        </p:nvSpPr>
        <p:spPr bwMode="auto">
          <a:xfrm>
            <a:off x="0" y="1047750"/>
            <a:ext cx="9144000" cy="2631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JAWS uses the wrapper facades defined by ACE to ensure </a:t>
            </a:r>
            <a:r>
              <a:rPr lang="en-US" sz="2000" u="none" dirty="0" smtClean="0">
                <a:latin typeface="+mn-lt"/>
              </a:rPr>
              <a:t>it can </a:t>
            </a:r>
            <a:r>
              <a:rPr lang="en-US" sz="2000" u="none" dirty="0">
                <a:latin typeface="+mn-lt"/>
              </a:rPr>
              <a:t>run on many OS platforms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latin typeface="+mn-lt"/>
              </a:rPr>
              <a:t>e.g., Windows, UNIX, &amp; many real-time operating systems </a:t>
            </a:r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 smtClean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889" y="2228850"/>
            <a:ext cx="3446985" cy="247366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0500" y="257175"/>
            <a:ext cx="9458325" cy="914400"/>
          </a:xfrm>
        </p:spPr>
        <p:txBody>
          <a:bodyPr/>
          <a:lstStyle/>
          <a:p>
            <a:r>
              <a:rPr lang="en-US" dirty="0" smtClean="0"/>
              <a:t>Applying the Wrapper Façade Pattern in JAWS</a:t>
            </a:r>
          </a:p>
        </p:txBody>
      </p:sp>
      <p:sp>
        <p:nvSpPr>
          <p:cNvPr id="132122" name="Rectangle 98"/>
          <p:cNvSpPr>
            <a:spLocks noChangeArrowheads="1"/>
          </p:cNvSpPr>
          <p:nvPr/>
        </p:nvSpPr>
        <p:spPr bwMode="auto">
          <a:xfrm>
            <a:off x="0" y="2393950"/>
            <a:ext cx="3055938" cy="40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ts val="500"/>
              </a:spcAft>
            </a:pPr>
            <a:endParaRPr lang="en-US" sz="2000" u="none" dirty="0"/>
          </a:p>
        </p:txBody>
      </p:sp>
      <p:sp>
        <p:nvSpPr>
          <p:cNvPr id="10" name="Rectangle 97"/>
          <p:cNvSpPr>
            <a:spLocks noChangeArrowheads="1"/>
          </p:cNvSpPr>
          <p:nvPr/>
        </p:nvSpPr>
        <p:spPr bwMode="auto">
          <a:xfrm>
            <a:off x="0" y="1047750"/>
            <a:ext cx="9144000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JAWS uses the wrapper facades defined by ACE to ensure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it 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run on many OS platforms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e.g., Windows, UNIX, &amp; many real-time operating systems </a:t>
            </a:r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JAWS uses the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2000" u="none" dirty="0" smtClean="0">
                <a:latin typeface="+mn-lt"/>
              </a:rPr>
              <a:t> wrapper </a:t>
            </a:r>
            <a:r>
              <a:rPr lang="en-US" sz="2000" u="none" dirty="0">
                <a:latin typeface="+mn-lt"/>
              </a:rPr>
              <a:t>facade in ACE to </a:t>
            </a:r>
            <a:r>
              <a:rPr lang="en-US" sz="2000" u="none" dirty="0" smtClean="0">
                <a:latin typeface="+mn-lt"/>
              </a:rPr>
              <a:t>portably access </a:t>
            </a:r>
            <a:r>
              <a:rPr lang="en-US" sz="2000" u="none" dirty="0" smtClean="0"/>
              <a:t>mutual exclusion mechanisms provided by various operating systems</a:t>
            </a:r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 smtClean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>
              <a:latin typeface="+mn-lt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3" y="2889250"/>
            <a:ext cx="8481267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265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title"/>
          </p:nvPr>
        </p:nvSpPr>
        <p:spPr>
          <a:xfrm>
            <a:off x="-190500" y="257175"/>
            <a:ext cx="9458325" cy="914400"/>
          </a:xfrm>
        </p:spPr>
        <p:txBody>
          <a:bodyPr/>
          <a:lstStyle/>
          <a:p>
            <a:r>
              <a:rPr lang="en-US" dirty="0" smtClean="0"/>
              <a:t>Applying the Wrapper Façade Pattern in JAWS</a:t>
            </a:r>
          </a:p>
        </p:txBody>
      </p:sp>
      <p:sp>
        <p:nvSpPr>
          <p:cNvPr id="132113" name="Rectangle 97"/>
          <p:cNvSpPr>
            <a:spLocks noChangeArrowheads="1"/>
          </p:cNvSpPr>
          <p:nvPr/>
        </p:nvSpPr>
        <p:spPr bwMode="auto">
          <a:xfrm>
            <a:off x="0" y="1047750"/>
            <a:ext cx="9144000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JAWS uses the wrapper facades defined by ACE to ensure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it 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run on many OS platforms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e.g., Windows, UNIX, &amp; many real-time operating systems </a:t>
            </a:r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JAWS uses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 wrapper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facade in ACE 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portably access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mutual exclusion mechanisms provided by various operating systems</a:t>
            </a:r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 smtClean="0"/>
          </a:p>
          <a:p>
            <a:pPr marL="2286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/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>
              <a:latin typeface="+mn-lt"/>
            </a:endParaRPr>
          </a:p>
        </p:txBody>
      </p:sp>
      <p:sp>
        <p:nvSpPr>
          <p:cNvPr id="132122" name="Rectangle 98"/>
          <p:cNvSpPr>
            <a:spLocks noChangeArrowheads="1"/>
          </p:cNvSpPr>
          <p:nvPr/>
        </p:nvSpPr>
        <p:spPr bwMode="auto">
          <a:xfrm>
            <a:off x="0" y="2393950"/>
            <a:ext cx="3055938" cy="40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spcAft>
                <a:spcPts val="500"/>
              </a:spcAft>
            </a:pPr>
            <a:endParaRPr lang="en-US" sz="2000" u="none" dirty="0"/>
          </a:p>
        </p:txBody>
      </p:sp>
      <p:sp>
        <p:nvSpPr>
          <p:cNvPr id="3" name="Rectangle 2"/>
          <p:cNvSpPr/>
          <p:nvPr/>
        </p:nvSpPr>
        <p:spPr>
          <a:xfrm>
            <a:off x="3190876" y="5611563"/>
            <a:ext cx="5857874" cy="9233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>
              <a:spcBef>
                <a:spcPts val="600"/>
              </a:spcBef>
              <a:buSzPct val="85000"/>
            </a:pPr>
            <a:r>
              <a:rPr lang="en-US" u="none" dirty="0"/>
              <a:t>Other ACE wrapper facades </a:t>
            </a:r>
            <a:r>
              <a:rPr lang="en-US" u="none" dirty="0" smtClean="0"/>
              <a:t>used </a:t>
            </a:r>
            <a:r>
              <a:rPr lang="en-US" u="none" dirty="0"/>
              <a:t>in JAWS encapsulate </a:t>
            </a:r>
            <a:r>
              <a:rPr lang="en-US" u="none" dirty="0" smtClean="0"/>
              <a:t>sockets</a:t>
            </a:r>
            <a:r>
              <a:rPr lang="en-US" u="none" dirty="0"/>
              <a:t>, process &amp; thread </a:t>
            </a:r>
            <a:r>
              <a:rPr lang="en-US" u="none" dirty="0" smtClean="0"/>
              <a:t>management</a:t>
            </a:r>
            <a:r>
              <a:rPr lang="en-US" u="none" dirty="0"/>
              <a:t>, </a:t>
            </a:r>
            <a:r>
              <a:rPr lang="en-US" u="none" dirty="0" smtClean="0"/>
              <a:t>memory-mapped &amp; regular files</a:t>
            </a:r>
            <a:r>
              <a:rPr lang="en-US" u="none" dirty="0"/>
              <a:t>, explicit </a:t>
            </a:r>
            <a:r>
              <a:rPr lang="en-US" u="none" dirty="0" smtClean="0"/>
              <a:t>dynamic </a:t>
            </a:r>
            <a:r>
              <a:rPr lang="en-US" u="none" dirty="0"/>
              <a:t>linking, etc.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33" y="2889250"/>
            <a:ext cx="8481267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108"/>
          <p:cNvGrpSpPr>
            <a:grpSpLocks noChangeAspect="1"/>
          </p:cNvGrpSpPr>
          <p:nvPr/>
        </p:nvGrpSpPr>
        <p:grpSpPr bwMode="auto">
          <a:xfrm>
            <a:off x="65453" y="5270228"/>
            <a:ext cx="3087294" cy="1505625"/>
            <a:chOff x="1220" y="2991"/>
            <a:chExt cx="1298" cy="630"/>
          </a:xfrm>
        </p:grpSpPr>
        <p:sp>
          <p:nvSpPr>
            <p:cNvPr id="132120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132121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3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1481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Recap of the Sockets API</a:t>
            </a:r>
            <a:endParaRPr lang="en-US" sz="3200" dirty="0"/>
          </a:p>
        </p:txBody>
      </p:sp>
      <p:sp>
        <p:nvSpPr>
          <p:cNvPr id="2067459" name="Rectangle 3"/>
          <p:cNvSpPr>
            <a:spLocks noChangeArrowheads="1"/>
          </p:cNvSpPr>
          <p:nvPr/>
        </p:nvSpPr>
        <p:spPr bwMode="auto">
          <a:xfrm>
            <a:off x="71721" y="6416616"/>
            <a:ext cx="8991599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The Sockets network </a:t>
            </a:r>
            <a:r>
              <a:rPr lang="en-US" sz="2000" u="none" dirty="0">
                <a:latin typeface="+mj-lt"/>
              </a:rPr>
              <a:t>programming API </a:t>
            </a:r>
            <a:r>
              <a:rPr lang="en-US" sz="2000" u="none" dirty="0" smtClean="0">
                <a:latin typeface="+mj-lt"/>
              </a:rPr>
              <a:t>is available </a:t>
            </a:r>
            <a:r>
              <a:rPr lang="en-US" sz="2000" u="none" dirty="0">
                <a:latin typeface="+mj-lt"/>
              </a:rPr>
              <a:t>on </a:t>
            </a:r>
            <a:r>
              <a:rPr lang="en-US" sz="2000" u="none" dirty="0" smtClean="0">
                <a:latin typeface="+mj-lt"/>
              </a:rPr>
              <a:t>most operating systems</a:t>
            </a:r>
            <a:endParaRPr lang="en-US" sz="2000" u="none" dirty="0">
              <a:latin typeface="+mj-lt"/>
            </a:endParaRPr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4071564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latin typeface="+mn-lt"/>
                <a:ea typeface="+mn-ea"/>
                <a:cs typeface="+mn-cs"/>
              </a:rPr>
              <a:t>Originally developed in BSD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UNIX as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a C language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interface to the TCP/IP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protocol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suite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latin typeface="+mn-lt"/>
              </a:rPr>
              <a:t>Highly influential in hastening the “Internet Revolution”</a:t>
            </a:r>
            <a:endParaRPr lang="en-US" sz="2000" u="none" dirty="0">
              <a:latin typeface="+mn-lt"/>
              <a:ea typeface="+mn-ea"/>
              <a:cs typeface="+mn-cs"/>
            </a:endParaRPr>
          </a:p>
        </p:txBody>
      </p:sp>
      <p:pic>
        <p:nvPicPr>
          <p:cNvPr id="2052" name="Picture 4" descr="http://hackepedia.org/images/b/bd/Tdaiot44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023" y="3551364"/>
            <a:ext cx="1918709" cy="25717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189037"/>
            <a:ext cx="2436067" cy="34958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099" y="2908363"/>
            <a:ext cx="1918709" cy="2530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059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6745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2860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Benefits of the Wrapper Façade Pattern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0" y="933450"/>
            <a:ext cx="5132230" cy="20159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</a:rPr>
              <a:t>Concise &amp; </a:t>
            </a:r>
            <a:r>
              <a:rPr lang="en-US" sz="2000" b="1" i="1" u="none" dirty="0">
                <a:latin typeface="+mj-lt"/>
              </a:rPr>
              <a:t>robust </a:t>
            </a:r>
            <a:r>
              <a:rPr lang="en-US" sz="2000" b="1" i="1" u="none" dirty="0" smtClean="0">
                <a:latin typeface="+mj-lt"/>
              </a:rPr>
              <a:t>higher-</a:t>
            </a:r>
            <a:br>
              <a:rPr lang="en-US" sz="2000" b="1" i="1" u="none" dirty="0" smtClean="0">
                <a:latin typeface="+mj-lt"/>
              </a:rPr>
            </a:br>
            <a:r>
              <a:rPr lang="en-US" sz="2000" b="1" i="1" u="none" dirty="0" smtClean="0">
                <a:latin typeface="+mj-lt"/>
              </a:rPr>
              <a:t>level OO </a:t>
            </a:r>
            <a:r>
              <a:rPr lang="en-US" sz="2000" b="1" i="1" u="none" dirty="0">
                <a:latin typeface="+mj-lt"/>
              </a:rPr>
              <a:t>programming interfaces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Reduce </a:t>
            </a:r>
            <a:r>
              <a:rPr lang="en-US" sz="2000" u="none" dirty="0">
                <a:latin typeface="+mj-lt"/>
              </a:rPr>
              <a:t>the tedium &amp; increase the type-safety of developing </a:t>
            </a:r>
            <a:r>
              <a:rPr lang="en-US" sz="2000" u="none" dirty="0" smtClean="0">
                <a:latin typeface="+mj-lt"/>
              </a:rPr>
              <a:t>apps, </a:t>
            </a:r>
            <a:r>
              <a:rPr lang="en-US" sz="2000" u="none" dirty="0">
                <a:latin typeface="+mj-lt"/>
              </a:rPr>
              <a:t>which </a:t>
            </a:r>
            <a:r>
              <a:rPr lang="en-US" sz="2000" u="none" dirty="0" smtClean="0">
                <a:latin typeface="+mj-lt"/>
              </a:rPr>
              <a:t>decreases </a:t>
            </a:r>
            <a:r>
              <a:rPr lang="en-US" sz="2000" u="none" dirty="0">
                <a:latin typeface="+mj-lt"/>
              </a:rPr>
              <a:t>certain types of </a:t>
            </a:r>
            <a:r>
              <a:rPr lang="en-US" sz="2000" u="none" dirty="0" smtClean="0">
                <a:latin typeface="+mj-lt"/>
              </a:rPr>
              <a:t>accidental complexities</a:t>
            </a:r>
            <a:endParaRPr lang="en-US" sz="2000" u="none" dirty="0">
              <a:latin typeface="+mj-lt"/>
            </a:endParaRPr>
          </a:p>
        </p:txBody>
      </p:sp>
      <p:sp>
        <p:nvSpPr>
          <p:cNvPr id="15" name="Rectangle 14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3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3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3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3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3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2860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Benefits of the Wrapper Façade Pattern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0" y="933450"/>
            <a:ext cx="5132230" cy="3093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Concise &amp;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robust 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higher-</a:t>
            </a:r>
            <a:b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level OO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programming interfaces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Reduce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tedium &amp; increase the type-safety of developing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apps,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which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decreases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certain types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accidental complexities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</a:rPr>
              <a:t>Portability </a:t>
            </a:r>
            <a:r>
              <a:rPr lang="en-US" sz="2000" b="1" i="1" u="none" dirty="0">
                <a:latin typeface="+mj-lt"/>
              </a:rPr>
              <a:t>&amp; maintainability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Shield app developers </a:t>
            </a:r>
            <a:r>
              <a:rPr lang="en-US" sz="2000" u="none" dirty="0">
                <a:latin typeface="+mj-lt"/>
              </a:rPr>
              <a:t>from </a:t>
            </a:r>
            <a:r>
              <a:rPr lang="en-US" sz="2000" u="none" dirty="0" smtClean="0">
                <a:latin typeface="+mj-lt"/>
              </a:rPr>
              <a:t>non-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portable </a:t>
            </a:r>
            <a:r>
              <a:rPr lang="en-US" sz="2000" u="none" dirty="0">
                <a:latin typeface="+mj-lt"/>
              </a:rPr>
              <a:t>aspects of lower-level APIs </a:t>
            </a:r>
          </a:p>
        </p:txBody>
      </p:sp>
      <p:sp>
        <p:nvSpPr>
          <p:cNvPr id="15" name="Rectangle 14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3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3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3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3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3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126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2860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Benefits of the Wrapper Façade Pattern</a:t>
            </a:r>
          </a:p>
        </p:txBody>
      </p:sp>
      <p:sp>
        <p:nvSpPr>
          <p:cNvPr id="133124" name="Rectangle 3"/>
          <p:cNvSpPr>
            <a:spLocks noChangeArrowheads="1"/>
          </p:cNvSpPr>
          <p:nvPr/>
        </p:nvSpPr>
        <p:spPr bwMode="auto">
          <a:xfrm>
            <a:off x="0" y="933450"/>
            <a:ext cx="5132230" cy="54784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Concise &amp;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robust 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higher-</a:t>
            </a:r>
            <a:b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level OO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programming interfaces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Reduce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tedium &amp; increase the type-safety of developing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apps,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which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decreases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certain types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accidental complexities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Portability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maintainability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Shield app developers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non-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portable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aspects of lower-level APIs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Modularity, </a:t>
            </a:r>
            <a:r>
              <a:rPr lang="en-US" sz="2000" b="1" i="1" u="none" dirty="0" smtClean="0">
                <a:latin typeface="+mj-lt"/>
              </a:rPr>
              <a:t>reusability, </a:t>
            </a:r>
            <a:r>
              <a:rPr lang="en-US" sz="2000" b="1" i="1" u="none" dirty="0">
                <a:latin typeface="+mj-lt"/>
              </a:rPr>
              <a:t>&amp; configurability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Creates </a:t>
            </a:r>
            <a:r>
              <a:rPr lang="en-US" sz="2000" u="none" dirty="0">
                <a:latin typeface="+mj-lt"/>
              </a:rPr>
              <a:t>cohesive &amp; reusable class components that can be ‘plugged’ into other components in a wholesale </a:t>
            </a:r>
            <a:r>
              <a:rPr lang="en-US" sz="2000" u="none" dirty="0" smtClean="0">
                <a:latin typeface="+mj-lt"/>
              </a:rPr>
              <a:t>fashion</a:t>
            </a:r>
          </a:p>
          <a:p>
            <a:pPr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</a:t>
            </a:r>
            <a:r>
              <a:rPr lang="en-US" sz="2000" u="none" dirty="0" smtClean="0">
                <a:latin typeface="+mj-lt"/>
              </a:rPr>
              <a:t>.g., </a:t>
            </a:r>
            <a:r>
              <a:rPr lang="en-US" sz="2000" u="none" dirty="0">
                <a:latin typeface="+mj-lt"/>
              </a:rPr>
              <a:t>using </a:t>
            </a:r>
            <a:r>
              <a:rPr lang="en-US" sz="2000" u="none" dirty="0" smtClean="0">
                <a:latin typeface="+mj-lt"/>
              </a:rPr>
              <a:t>OO </a:t>
            </a:r>
            <a:r>
              <a:rPr lang="en-US" sz="2000" u="none" dirty="0">
                <a:latin typeface="+mj-lt"/>
              </a:rPr>
              <a:t>language features like inheritance &amp; parameterized types </a:t>
            </a:r>
          </a:p>
        </p:txBody>
      </p:sp>
      <p:sp>
        <p:nvSpPr>
          <p:cNvPr id="15" name="Rectangle 14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3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3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3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3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3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45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4765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Limitations of the Wrapper Façade Pattern</a:t>
            </a:r>
          </a:p>
        </p:txBody>
      </p:sp>
      <p:sp>
        <p:nvSpPr>
          <p:cNvPr id="133125" name="Rectangle 4"/>
          <p:cNvSpPr>
            <a:spLocks noChangeArrowheads="1"/>
          </p:cNvSpPr>
          <p:nvPr/>
        </p:nvSpPr>
        <p:spPr bwMode="auto">
          <a:xfrm>
            <a:off x="3175" y="1217613"/>
            <a:ext cx="4578350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Loss of functionality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Whenever </a:t>
            </a:r>
            <a:r>
              <a:rPr lang="en-US" sz="2000" u="none" dirty="0" smtClean="0">
                <a:latin typeface="+mj-lt"/>
              </a:rPr>
              <a:t>a portable </a:t>
            </a:r>
            <a:r>
              <a:rPr lang="en-US" sz="2000" u="none" dirty="0">
                <a:latin typeface="+mj-lt"/>
              </a:rPr>
              <a:t>abstraction is layered on top of an existing </a:t>
            </a:r>
            <a:r>
              <a:rPr lang="en-US" sz="2000" u="none" dirty="0" smtClean="0">
                <a:latin typeface="+mj-lt"/>
              </a:rPr>
              <a:t>API it’s possible </a:t>
            </a:r>
            <a:r>
              <a:rPr lang="en-US" sz="2000" u="none" dirty="0">
                <a:latin typeface="+mj-lt"/>
              </a:rPr>
              <a:t>to lose functionality </a:t>
            </a:r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Rectangle 16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8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1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2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2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2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2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2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413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4765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Limitations of the Wrapper Façade Pattern</a:t>
            </a:r>
          </a:p>
        </p:txBody>
      </p:sp>
      <p:sp>
        <p:nvSpPr>
          <p:cNvPr id="133125" name="Rectangle 4"/>
          <p:cNvSpPr>
            <a:spLocks noChangeArrowheads="1"/>
          </p:cNvSpPr>
          <p:nvPr/>
        </p:nvSpPr>
        <p:spPr bwMode="auto">
          <a:xfrm>
            <a:off x="3175" y="1217613"/>
            <a:ext cx="4578350" cy="3093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Loss of functionality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Whenever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 portable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abstraction is layered on top of an existing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API it’s possible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lose functionality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Performance degradation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Performance can degrade if many forwarding </a:t>
            </a:r>
            <a:r>
              <a:rPr lang="en-US" sz="2000" u="none" dirty="0">
                <a:latin typeface="+mj-lt"/>
              </a:rPr>
              <a:t>function calls </a:t>
            </a:r>
            <a:r>
              <a:rPr lang="en-US" sz="2000" u="none" dirty="0" smtClean="0">
                <a:latin typeface="+mj-lt"/>
              </a:rPr>
              <a:t>and/or indirections are </a:t>
            </a:r>
            <a:r>
              <a:rPr lang="en-US" sz="2000" u="none" dirty="0">
                <a:latin typeface="+mj-lt"/>
              </a:rPr>
              <a:t>made per </a:t>
            </a:r>
            <a:r>
              <a:rPr lang="en-US" sz="2000" u="none" dirty="0" smtClean="0">
                <a:latin typeface="+mj-lt"/>
              </a:rPr>
              <a:t>wrapper façade method</a:t>
            </a:r>
            <a:endParaRPr lang="en-US" sz="2000" u="none" dirty="0">
              <a:latin typeface="+mj-lt"/>
            </a:endParaRPr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Rectangle 16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8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1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2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2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2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2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2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1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" y="247650"/>
            <a:ext cx="9175750" cy="914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dirty="0" smtClean="0"/>
              <a:t>Limitations of the Wrapper Façade Pattern</a:t>
            </a:r>
          </a:p>
        </p:txBody>
      </p:sp>
      <p:sp>
        <p:nvSpPr>
          <p:cNvPr id="133125" name="Rectangle 4"/>
          <p:cNvSpPr>
            <a:spLocks noChangeArrowheads="1"/>
          </p:cNvSpPr>
          <p:nvPr/>
        </p:nvSpPr>
        <p:spPr bwMode="auto">
          <a:xfrm>
            <a:off x="3175" y="1217613"/>
            <a:ext cx="4578350" cy="50937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Loss of functionality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Whenever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 portable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abstraction is layered on top of an existing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API it’s possible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lose functionality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Performance degradation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Performance can degrade if many forwarding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function calls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and/or indirections are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made per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wrapper façade method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Programming language &amp; compiler limitations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May </a:t>
            </a:r>
            <a:r>
              <a:rPr lang="en-US" sz="2000" u="none" dirty="0">
                <a:latin typeface="+mj-lt"/>
              </a:rPr>
              <a:t>be hard to define wrapper facades for certain languages due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to </a:t>
            </a:r>
            <a:r>
              <a:rPr lang="en-US" sz="2000" u="none" dirty="0">
                <a:latin typeface="+mj-lt"/>
              </a:rPr>
              <a:t>a lack of language support or limitations with compilers</a:t>
            </a:r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6164791" y="4008049"/>
            <a:ext cx="20638" cy="15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7" name="Rectangle 16"/>
          <p:cNvSpPr>
            <a:spLocks noChangeAspect="1" noChangeArrowheads="1"/>
          </p:cNvSpPr>
          <p:nvPr/>
        </p:nvSpPr>
        <p:spPr bwMode="auto">
          <a:xfrm>
            <a:off x="6221941" y="4292212"/>
            <a:ext cx="17463" cy="158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u="none"/>
          </a:p>
        </p:txBody>
      </p:sp>
      <p:sp>
        <p:nvSpPr>
          <p:cNvPr id="18" name="AutoShape 22"/>
          <p:cNvSpPr>
            <a:spLocks noChangeAspect="1" noChangeArrowheads="1"/>
          </p:cNvSpPr>
          <p:nvPr/>
        </p:nvSpPr>
        <p:spPr bwMode="auto">
          <a:xfrm>
            <a:off x="5278966" y="4899314"/>
            <a:ext cx="3589338" cy="1326564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19" name="AutoShape 23"/>
          <p:cNvSpPr>
            <a:spLocks noChangeAspect="1" noChangeArrowheads="1"/>
          </p:cNvSpPr>
          <p:nvPr/>
        </p:nvSpPr>
        <p:spPr bwMode="auto">
          <a:xfrm flipV="1">
            <a:off x="5278966" y="3294962"/>
            <a:ext cx="3589338" cy="1119692"/>
          </a:xfrm>
          <a:prstGeom prst="triangle">
            <a:avLst>
              <a:gd name="adj" fmla="val 50000"/>
            </a:avLst>
          </a:prstGeom>
          <a:solidFill>
            <a:srgbClr val="BCBCBC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 sz="2400" u="none"/>
          </a:p>
        </p:txBody>
      </p:sp>
      <p:sp>
        <p:nvSpPr>
          <p:cNvPr id="20" name="Rectangle 25"/>
          <p:cNvSpPr>
            <a:spLocks noChangeArrowheads="1"/>
          </p:cNvSpPr>
          <p:nvPr/>
        </p:nvSpPr>
        <p:spPr bwMode="auto">
          <a:xfrm>
            <a:off x="5450977" y="5734546"/>
            <a:ext cx="999130" cy="553153"/>
          </a:xfrm>
          <a:prstGeom prst="rect">
            <a:avLst/>
          </a:prstGeom>
          <a:solidFill>
            <a:srgbClr val="3366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 dirty="0" smtClean="0">
                <a:solidFill>
                  <a:schemeClr val="bg1"/>
                </a:solidFill>
              </a:rPr>
              <a:t>Windows</a:t>
            </a:r>
            <a:endParaRPr lang="en-US" sz="1600" b="1" u="none" dirty="0">
              <a:solidFill>
                <a:schemeClr val="bg1"/>
              </a:solidFill>
            </a:endParaRPr>
          </a:p>
        </p:txBody>
      </p:sp>
      <p:sp>
        <p:nvSpPr>
          <p:cNvPr id="21" name="Rectangle 26"/>
          <p:cNvSpPr>
            <a:spLocks noChangeAspect="1" noChangeArrowheads="1"/>
          </p:cNvSpPr>
          <p:nvPr/>
        </p:nvSpPr>
        <p:spPr bwMode="auto">
          <a:xfrm>
            <a:off x="6518053" y="5734546"/>
            <a:ext cx="1043478" cy="5531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Linux</a:t>
            </a:r>
          </a:p>
        </p:txBody>
      </p:sp>
      <p:sp>
        <p:nvSpPr>
          <p:cNvPr id="22" name="Rectangle 27"/>
          <p:cNvSpPr>
            <a:spLocks noChangeAspect="1" noChangeArrowheads="1"/>
          </p:cNvSpPr>
          <p:nvPr/>
        </p:nvSpPr>
        <p:spPr bwMode="auto">
          <a:xfrm>
            <a:off x="7621411" y="5734546"/>
            <a:ext cx="1132030" cy="5531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LynxOS</a:t>
            </a:r>
          </a:p>
        </p:txBody>
      </p:sp>
      <p:sp>
        <p:nvSpPr>
          <p:cNvPr id="23" name="Rectangle 28"/>
          <p:cNvSpPr>
            <a:spLocks noChangeAspect="1" noChangeArrowheads="1"/>
          </p:cNvSpPr>
          <p:nvPr/>
        </p:nvSpPr>
        <p:spPr bwMode="auto">
          <a:xfrm>
            <a:off x="5646844" y="5093592"/>
            <a:ext cx="1313921" cy="538519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Solaris</a:t>
            </a:r>
          </a:p>
        </p:txBody>
      </p:sp>
      <p:sp>
        <p:nvSpPr>
          <p:cNvPr id="24" name="Rectangle 29"/>
          <p:cNvSpPr>
            <a:spLocks noChangeAspect="1" noChangeArrowheads="1"/>
          </p:cNvSpPr>
          <p:nvPr/>
        </p:nvSpPr>
        <p:spPr bwMode="auto">
          <a:xfrm>
            <a:off x="7073249" y="5093592"/>
            <a:ext cx="1562824" cy="553153"/>
          </a:xfrm>
          <a:prstGeom prst="rect">
            <a:avLst/>
          </a:prstGeom>
          <a:solidFill>
            <a:srgbClr val="E1FF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/>
            <a:r>
              <a:rPr lang="en-US" sz="1600" b="1" u="none"/>
              <a:t>VxWorks</a:t>
            </a:r>
          </a:p>
        </p:txBody>
      </p:sp>
      <p:sp>
        <p:nvSpPr>
          <p:cNvPr id="25" name="Rectangle 30"/>
          <p:cNvSpPr>
            <a:spLocks noChangeAspect="1" noChangeArrowheads="1"/>
          </p:cNvSpPr>
          <p:nvPr/>
        </p:nvSpPr>
        <p:spPr bwMode="auto">
          <a:xfrm>
            <a:off x="6194954" y="4367029"/>
            <a:ext cx="1746479" cy="589517"/>
          </a:xfrm>
          <a:prstGeom prst="rect">
            <a:avLst/>
          </a:prstGeom>
          <a:solidFill>
            <a:srgbClr val="FFC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pPr algn="ctr"/>
            <a:r>
              <a:rPr lang="en-US" sz="1600" b="1" u="none" dirty="0" smtClean="0"/>
              <a:t>Wrapper </a:t>
            </a:r>
          </a:p>
          <a:p>
            <a:pPr algn="ctr"/>
            <a:r>
              <a:rPr lang="en-US" sz="1600" b="1" u="none" dirty="0" smtClean="0"/>
              <a:t>Facades</a:t>
            </a:r>
            <a:endParaRPr lang="en-US" sz="1600" b="1" u="non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291" y="933450"/>
            <a:ext cx="4060948" cy="2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020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Service </a:t>
            </a: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Access &amp; Communication: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952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436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980123"/>
            <a:ext cx="4486275" cy="3219490"/>
          </a:xfrm>
          <a:prstGeom prst="rect">
            <a:avLst/>
          </a:prstGeom>
        </p:spPr>
      </p:pic>
      <p:sp>
        <p:nvSpPr>
          <p:cNvPr id="8" name="Isosceles Triangle 7"/>
          <p:cNvSpPr/>
          <p:nvPr/>
        </p:nvSpPr>
        <p:spPr bwMode="auto">
          <a:xfrm rot="2123123">
            <a:off x="4027925" y="3183128"/>
            <a:ext cx="1554529" cy="2032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4" y="980123"/>
            <a:ext cx="4173351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Summarize the accidental complexities with Socket API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how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Wrapper Façade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pattern can alleviate accidental complexities with C APIs for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ACE C++ Socket wrapper façades</a:t>
            </a:r>
            <a:endParaRPr lang="en-US" sz="2000" u="non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3676650"/>
            <a:ext cx="5207000" cy="319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5233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7" y="1697036"/>
            <a:ext cx="7656513" cy="462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19075"/>
            <a:ext cx="8513763" cy="914400"/>
          </a:xfrm>
        </p:spPr>
        <p:txBody>
          <a:bodyPr/>
          <a:lstStyle/>
          <a:p>
            <a:r>
              <a:rPr lang="en-US" dirty="0"/>
              <a:t>ACE Socket Wrapper Façade Classes</a:t>
            </a:r>
          </a:p>
        </p:txBody>
      </p:sp>
      <p:sp>
        <p:nvSpPr>
          <p:cNvPr id="2075652" name="Rectangle 4"/>
          <p:cNvSpPr>
            <a:spLocks noChangeArrowheads="1"/>
          </p:cNvSpPr>
          <p:nvPr/>
        </p:nvSpPr>
        <p:spPr bwMode="auto">
          <a:xfrm>
            <a:off x="200024" y="6415056"/>
            <a:ext cx="878125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These classes are designed in accordance with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Wrapper Facade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pattern</a:t>
            </a:r>
          </a:p>
        </p:txBody>
      </p:sp>
      <p:sp>
        <p:nvSpPr>
          <p:cNvPr id="2075654" name="Rectangle 6"/>
          <p:cNvSpPr>
            <a:spLocks noChangeArrowheads="1"/>
          </p:cNvSpPr>
          <p:nvPr/>
        </p:nvSpPr>
        <p:spPr bwMode="auto">
          <a:xfrm>
            <a:off x="-1" y="927100"/>
            <a:ext cx="88487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defines a set of C++ classes that address limitations with Socket API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Building blocks for higher-level abstractions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Simplify common use cases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Enhance type-safety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Ensure portability</a:t>
            </a:r>
          </a:p>
        </p:txBody>
      </p:sp>
    </p:spTree>
    <p:extLst>
      <p:ext uri="{BB962C8B-B14F-4D97-AF65-F5344CB8AC3E}">
        <p14:creationId xmlns:p14="http://schemas.microsoft.com/office/powerpoint/2010/main" val="1199536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756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357718"/>
              </p:ext>
            </p:extLst>
          </p:nvPr>
        </p:nvGraphicFramePr>
        <p:xfrm>
          <a:off x="35448" y="3056592"/>
          <a:ext cx="9108552" cy="3183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0608"/>
                <a:gridCol w="643794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38753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ACE_INET_Addr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Encapsulates the Internet-domain address family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ACE_SOCK_IO</a:t>
                      </a:r>
                      <a:b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ACE_SOCK_Stream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 the data transfer mechanisms supported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data-mode sockets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ACE_SOCK_Connector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connects to a peer acceptor &amp; then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initializes a new endpoint of communication in an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ACE_SOCK_Acceptor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initializes a new endpoint of communication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 in response to a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 request from a peer connector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7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19075"/>
            <a:ext cx="8513763" cy="914400"/>
          </a:xfrm>
        </p:spPr>
        <p:txBody>
          <a:bodyPr/>
          <a:lstStyle/>
          <a:p>
            <a:r>
              <a:rPr lang="en-US" dirty="0"/>
              <a:t>ACE Socket Wrapper Façade Classes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-1" y="927100"/>
            <a:ext cx="88487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defines a set of C++ classes that address limitations with Socket API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Building blocks for higher-level abstractions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Simplify common use cases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Enhance type-safety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Ensure portability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38892" y="3400426"/>
            <a:ext cx="9086058" cy="382715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389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885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Recap of the Sockets API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911346" y="-540939"/>
            <a:ext cx="337185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2400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sz="2400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24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1738" y="6419607"/>
            <a:ext cx="8834064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u="none" dirty="0" smtClean="0">
                <a:latin typeface="+mj-lt"/>
              </a:rPr>
              <a:t>See </a:t>
            </a:r>
            <a:r>
              <a:rPr lang="en-US" sz="2000" u="none" dirty="0" smtClean="0">
                <a:latin typeface="+mj-lt"/>
                <a:hlinkClick r:id="rId3"/>
              </a:rPr>
              <a:t>en.wikipedia.org/wiki/</a:t>
            </a:r>
            <a:r>
              <a:rPr lang="en-US" sz="2000" u="none" dirty="0" err="1" smtClean="0">
                <a:latin typeface="+mj-lt"/>
                <a:hlinkClick r:id="rId3"/>
              </a:rPr>
              <a:t>Berkeley_sockets</a:t>
            </a:r>
            <a:r>
              <a:rPr lang="en-US" sz="2000" u="none" dirty="0" smtClean="0">
                <a:latin typeface="+mj-lt"/>
              </a:rPr>
              <a:t> for more info on the Sockets API</a:t>
            </a:r>
            <a:endParaRPr lang="en-US" sz="2000" u="none" dirty="0">
              <a:latin typeface="+mj-lt"/>
            </a:endParaRPr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4033464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UNIX as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Socket API has approximately two dozen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functions</a:t>
            </a:r>
            <a:endParaRPr lang="en-US" sz="2000" u="none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814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372327"/>
              </p:ext>
            </p:extLst>
          </p:nvPr>
        </p:nvGraphicFramePr>
        <p:xfrm>
          <a:off x="35448" y="3056592"/>
          <a:ext cx="9108552" cy="3183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0608"/>
                <a:gridCol w="643794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38753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ACE_INET_Addr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Encapsulates the Internet-domain address family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ACE_SOCK_IO</a:t>
                      </a:r>
                      <a:b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ACE_SOCK_Stream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 the data transfer mechanisms supported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data-mode sockets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ACE_SOCK_Connector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connects to a peer acceptor &amp; then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initializes a new endpoint of communication in an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ACE_SOCK_Acceptor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initializes a new endpoint of communication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 in response to a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 request from a peer connector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7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19075"/>
            <a:ext cx="8513763" cy="914400"/>
          </a:xfrm>
        </p:spPr>
        <p:txBody>
          <a:bodyPr/>
          <a:lstStyle/>
          <a:p>
            <a:r>
              <a:rPr lang="en-US" dirty="0"/>
              <a:t>ACE Socket Wrapper Façade Classes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-1" y="927100"/>
            <a:ext cx="88487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defines a set of C++ classes that address limitations with Socket API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Building blocks for higher-level abstractions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Simplify common use cases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Enhance type-safety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Ensure portability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892" y="3781425"/>
            <a:ext cx="9086058" cy="619125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19536"/>
              </p:ext>
            </p:extLst>
          </p:nvPr>
        </p:nvGraphicFramePr>
        <p:xfrm>
          <a:off x="35448" y="3056592"/>
          <a:ext cx="9108552" cy="3183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0608"/>
                <a:gridCol w="643794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38753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ACE_INET_Addr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Encapsulates the Internet-domain address family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ACE_SOCK_IO</a:t>
                      </a:r>
                      <a:b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ACE_SOCK_Stream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 the data transfer mechanisms supported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data-mode sockets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ACE_SOCK_Connector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connects to a peer acceptor &amp; then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initializes a new endpoint of communication in an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ACE_SOCK_Acceptor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initializes a new endpoint of communication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 in response to a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 request from a peer connector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7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19075"/>
            <a:ext cx="8513763" cy="914400"/>
          </a:xfrm>
        </p:spPr>
        <p:txBody>
          <a:bodyPr/>
          <a:lstStyle/>
          <a:p>
            <a:r>
              <a:rPr lang="en-US" dirty="0"/>
              <a:t>ACE Socket Wrapper Façade Classes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-1" y="927100"/>
            <a:ext cx="88487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defines a set of C++ classes that address limitations with Socket API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Building blocks for higher-level abstractions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Simplify common use cases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Enhance type-safety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Ensure portability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892" y="4400550"/>
            <a:ext cx="9086058" cy="93345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374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19075"/>
            <a:ext cx="8513763" cy="914400"/>
          </a:xfrm>
        </p:spPr>
        <p:txBody>
          <a:bodyPr/>
          <a:lstStyle/>
          <a:p>
            <a:r>
              <a:rPr lang="en-US" dirty="0"/>
              <a:t>ACE Socket Wrapper Façade Classes</a:t>
            </a:r>
          </a:p>
        </p:txBody>
      </p:sp>
      <p:sp>
        <p:nvSpPr>
          <p:cNvPr id="2075652" name="Rectangle 4"/>
          <p:cNvSpPr>
            <a:spLocks noChangeArrowheads="1"/>
          </p:cNvSpPr>
          <p:nvPr/>
        </p:nvSpPr>
        <p:spPr bwMode="auto">
          <a:xfrm>
            <a:off x="57942" y="6424581"/>
            <a:ext cx="9028907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hlinkClick r:id="rId3"/>
              </a:rPr>
              <a:t>www.dre.vanderbilt.edu/~schmidt/PDF/Socket-Wrappers.pdf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for more info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-1" y="927100"/>
            <a:ext cx="884872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defines a set of C++ classes that address limitations with Socket API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Building blocks for higher-level abstractions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Simplify common use cases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Enhance type-safety</a:t>
            </a:r>
          </a:p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Ensure portability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453167"/>
              </p:ext>
            </p:extLst>
          </p:nvPr>
        </p:nvGraphicFramePr>
        <p:xfrm>
          <a:off x="35448" y="3056592"/>
          <a:ext cx="9108552" cy="318389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70608"/>
                <a:gridCol w="6437944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38753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ACE_INET_Addr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Encapsulates the Internet-domain address family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ACE_SOCK_IO</a:t>
                      </a:r>
                      <a:b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</a:br>
                      <a:r>
                        <a:rPr lang="en-US" b="1" smtClean="0">
                          <a:latin typeface="Courier New" pitchFamily="49" charset="0"/>
                          <a:cs typeface="Courier New" pitchFamily="49" charset="0"/>
                        </a:rPr>
                        <a:t>ACE_SOCK_Stream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Encapsulate the data transfer mechanisms supported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by data-mode sockets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ACE_SOCK_Connector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connects to a peer acceptor &amp; then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initializes a new endpoint of communication in an</a:t>
                      </a:r>
                    </a:p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ACE_SOCK_Acceptor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factory that initializes a new endpoint of communication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ACE_SOCK_Stream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object in response to a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connection request from a peer connector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 bwMode="auto">
          <a:xfrm>
            <a:off x="38892" y="5353050"/>
            <a:ext cx="9086058" cy="876206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953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7565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911651" y="2771051"/>
            <a:ext cx="836551" cy="33733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 i="1" u="none" smtClean="0">
              <a:solidFill>
                <a:srgbClr val="000000"/>
              </a:solidFill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000000"/>
                </a:solidFill>
                <a:latin typeface="Tahoma"/>
              </a:rPr>
              <a:t>Type of communication service</a:t>
            </a:r>
          </a:p>
          <a:p>
            <a:pPr marL="452438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streams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vs. datagrams vs. connected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datagrams</a:t>
            </a:r>
          </a:p>
          <a:p>
            <a:pPr eaLnBrk="1" hangingPunct="1">
              <a:spcBef>
                <a:spcPts val="6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endParaRPr lang="en-US" u="none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</p:spTree>
    <p:extLst>
      <p:ext uri="{BB962C8B-B14F-4D97-AF65-F5344CB8AC3E}">
        <p14:creationId xmlns:p14="http://schemas.microsoft.com/office/powerpoint/2010/main" val="2680430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 rot="3366136">
            <a:off x="3772214" y="752897"/>
            <a:ext cx="859936" cy="184201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 i="1" u="none" smtClean="0">
              <a:solidFill>
                <a:srgbClr val="000000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Type of communication service</a:t>
            </a:r>
          </a:p>
          <a:p>
            <a:pPr marL="452438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e.g., streams </a:t>
            </a: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vs. datagrams vs. connected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datagrams</a:t>
            </a:r>
          </a:p>
          <a:p>
            <a:pPr marL="228600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 smtClean="0">
                <a:solidFill>
                  <a:srgbClr val="000000"/>
                </a:solidFill>
                <a:latin typeface="Tahoma"/>
              </a:rPr>
              <a:t>Connection &amp; communication role</a:t>
            </a:r>
            <a:endParaRPr lang="en-US" sz="2000" b="1" u="none" dirty="0">
              <a:solidFill>
                <a:srgbClr val="000000"/>
              </a:solidFill>
              <a:latin typeface="Tahoma"/>
            </a:endParaRPr>
          </a:p>
          <a:p>
            <a:pPr marL="461963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clients often initiate connections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actively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, whereas servers often accept them </a:t>
            </a:r>
            <a:r>
              <a:rPr lang="en-US" sz="2000" i="1" u="none" dirty="0" smtClean="0">
                <a:solidFill>
                  <a:srgbClr val="000000"/>
                </a:solidFill>
                <a:latin typeface="Tahoma"/>
              </a:rPr>
              <a:t>passively</a:t>
            </a:r>
            <a:endParaRPr lang="en-US" sz="2000" i="1" u="none" dirty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</p:spTree>
    <p:extLst>
      <p:ext uri="{BB962C8B-B14F-4D97-AF65-F5344CB8AC3E}">
        <p14:creationId xmlns:p14="http://schemas.microsoft.com/office/powerpoint/2010/main" val="4228204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9509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Type of communication service</a:t>
            </a:r>
          </a:p>
          <a:p>
            <a:pPr marL="452438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e.g., streams </a:t>
            </a: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vs. datagrams vs. connected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datagrams</a:t>
            </a:r>
          </a:p>
          <a:p>
            <a:pPr marL="228600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Connection &amp; communication role</a:t>
            </a:r>
            <a:endParaRPr lang="en-US" sz="2000" b="1" u="none" dirty="0">
              <a:solidFill>
                <a:srgbClr val="FFFFFF">
                  <a:lumMod val="75000"/>
                </a:srgbClr>
              </a:solidFill>
              <a:latin typeface="Tahoma"/>
            </a:endParaRPr>
          </a:p>
          <a:p>
            <a:pPr marL="461963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e.g., clients often initiate connections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actively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, whereas servers often accept them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passively</a:t>
            </a:r>
          </a:p>
          <a:p>
            <a:pPr marL="228600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000000"/>
                </a:solidFill>
                <a:latin typeface="Tahoma"/>
              </a:rPr>
              <a:t>Communication domain </a:t>
            </a:r>
          </a:p>
          <a:p>
            <a:pPr marL="452438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local host only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Tahoma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vs. local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or remote host</a:t>
            </a:r>
          </a:p>
          <a:p>
            <a:pPr eaLnBrk="1" hangingPunct="1">
              <a:spcBef>
                <a:spcPts val="6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endParaRPr lang="en-US" u="none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7035412" y="-492657"/>
            <a:ext cx="682006" cy="33733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endParaRPr lang="en-US" i="1" u="none" smtClean="0">
              <a:solidFill>
                <a:srgbClr val="000000"/>
              </a:solidFill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</p:spTree>
    <p:extLst>
      <p:ext uri="{BB962C8B-B14F-4D97-AF65-F5344CB8AC3E}">
        <p14:creationId xmlns:p14="http://schemas.microsoft.com/office/powerpoint/2010/main" val="24154458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9509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Type of communication service</a:t>
            </a:r>
          </a:p>
          <a:p>
            <a:pPr marL="452438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e.g., streams </a:t>
            </a:r>
            <a:r>
              <a:rPr lang="en-US" sz="2000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vs. datagrams vs. connected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datagrams</a:t>
            </a:r>
          </a:p>
          <a:p>
            <a:pPr marL="228600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 smtClean="0">
                <a:solidFill>
                  <a:srgbClr val="FFFFFF">
                    <a:lumMod val="75000"/>
                  </a:srgbClr>
                </a:solidFill>
                <a:latin typeface="Tahoma"/>
              </a:rPr>
              <a:t>Connection &amp; communication role</a:t>
            </a:r>
            <a:endParaRPr lang="en-US" sz="2000" b="1" u="none" dirty="0">
              <a:solidFill>
                <a:srgbClr val="FFFFFF">
                  <a:lumMod val="75000"/>
                </a:srgbClr>
              </a:solidFill>
              <a:latin typeface="Tahoma"/>
            </a:endParaRPr>
          </a:p>
          <a:p>
            <a:pPr marL="461963" lvl="1" indent="-228600">
              <a:spcBef>
                <a:spcPts val="600"/>
              </a:spcBef>
              <a:buClr>
                <a:srgbClr val="FFFFFF">
                  <a:lumMod val="75000"/>
                </a:srgb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e.g., clients often initiate connections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actively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, whereas servers often accept them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passively</a:t>
            </a:r>
          </a:p>
          <a:p>
            <a:pPr marL="228600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u="none" dirty="0">
                <a:solidFill>
                  <a:srgbClr val="000000"/>
                </a:solidFill>
                <a:latin typeface="Tahoma"/>
              </a:rPr>
              <a:t>Communication domain </a:t>
            </a:r>
          </a:p>
          <a:p>
            <a:pPr marL="452438" lvl="1" indent="-228600">
              <a:spcBef>
                <a:spcPts val="600"/>
              </a:spcBef>
              <a:buClr>
                <a:srgbClr val="000000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local host only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Tahoma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vs. local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or remote host</a:t>
            </a:r>
          </a:p>
          <a:p>
            <a:pPr eaLnBrk="1" hangingPunct="1">
              <a:spcBef>
                <a:spcPts val="6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endParaRPr lang="en-US" u="none" dirty="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42901" y="6424581"/>
            <a:ext cx="849630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Each of these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types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roles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, &amp;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domains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are codified in the OO class design</a:t>
            </a:r>
          </a:p>
        </p:txBody>
      </p:sp>
    </p:spTree>
    <p:extLst>
      <p:ext uri="{BB962C8B-B14F-4D97-AF65-F5344CB8AC3E}">
        <p14:creationId xmlns:p14="http://schemas.microsoft.com/office/powerpoint/2010/main" val="121301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  <p:sp>
        <p:nvSpPr>
          <p:cNvPr id="2077700" name="Rectangle 4"/>
          <p:cNvSpPr>
            <a:spLocks noChangeArrowheads="1"/>
          </p:cNvSpPr>
          <p:nvPr/>
        </p:nvSpPr>
        <p:spPr bwMode="auto">
          <a:xfrm>
            <a:off x="4764" y="877888"/>
            <a:ext cx="2890836" cy="3554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Socket wrapper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façade structure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reflects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the domain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of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networked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IPC &amp; provide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the following capabilities:</a:t>
            </a:r>
          </a:p>
          <a:p>
            <a:pPr marL="4587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* classes encapsulate Internet-domain Socket API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functionality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 bwMode="auto">
          <a:xfrm>
            <a:off x="5734050" y="1552575"/>
            <a:ext cx="3371850" cy="4743450"/>
          </a:xfrm>
          <a:custGeom>
            <a:avLst/>
            <a:gdLst>
              <a:gd name="connsiteX0" fmla="*/ 9525 w 3381375"/>
              <a:gd name="connsiteY0" fmla="*/ 942975 h 4743450"/>
              <a:gd name="connsiteX1" fmla="*/ 1428750 w 3381375"/>
              <a:gd name="connsiteY1" fmla="*/ 0 h 4743450"/>
              <a:gd name="connsiteX2" fmla="*/ 3371850 w 3381375"/>
              <a:gd name="connsiteY2" fmla="*/ 0 h 4743450"/>
              <a:gd name="connsiteX3" fmla="*/ 3381375 w 3381375"/>
              <a:gd name="connsiteY3" fmla="*/ 3800475 h 4743450"/>
              <a:gd name="connsiteX4" fmla="*/ 1933575 w 3381375"/>
              <a:gd name="connsiteY4" fmla="*/ 4724400 h 4743450"/>
              <a:gd name="connsiteX5" fmla="*/ 0 w 3381375"/>
              <a:gd name="connsiteY5" fmla="*/ 4743450 h 4743450"/>
              <a:gd name="connsiteX6" fmla="*/ 9525 w 3381375"/>
              <a:gd name="connsiteY6" fmla="*/ 942975 h 4743450"/>
              <a:gd name="connsiteX0" fmla="*/ 9525 w 3371850"/>
              <a:gd name="connsiteY0" fmla="*/ 942975 h 4743450"/>
              <a:gd name="connsiteX1" fmla="*/ 1428750 w 3371850"/>
              <a:gd name="connsiteY1" fmla="*/ 0 h 4743450"/>
              <a:gd name="connsiteX2" fmla="*/ 3371850 w 3371850"/>
              <a:gd name="connsiteY2" fmla="*/ 0 h 4743450"/>
              <a:gd name="connsiteX3" fmla="*/ 3371850 w 3371850"/>
              <a:gd name="connsiteY3" fmla="*/ 3762375 h 4743450"/>
              <a:gd name="connsiteX4" fmla="*/ 1933575 w 3371850"/>
              <a:gd name="connsiteY4" fmla="*/ 4724400 h 4743450"/>
              <a:gd name="connsiteX5" fmla="*/ 0 w 3371850"/>
              <a:gd name="connsiteY5" fmla="*/ 4743450 h 4743450"/>
              <a:gd name="connsiteX6" fmla="*/ 9525 w 3371850"/>
              <a:gd name="connsiteY6" fmla="*/ 942975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71850" h="4743450">
                <a:moveTo>
                  <a:pt x="9525" y="942975"/>
                </a:moveTo>
                <a:lnTo>
                  <a:pt x="1428750" y="0"/>
                </a:lnTo>
                <a:lnTo>
                  <a:pt x="3371850" y="0"/>
                </a:lnTo>
                <a:lnTo>
                  <a:pt x="3371850" y="3762375"/>
                </a:lnTo>
                <a:lnTo>
                  <a:pt x="1933575" y="4724400"/>
                </a:lnTo>
                <a:lnTo>
                  <a:pt x="0" y="4743450"/>
                </a:lnTo>
                <a:lnTo>
                  <a:pt x="9525" y="942975"/>
                </a:lnTo>
                <a:close/>
              </a:path>
            </a:pathLst>
          </a:cu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677150" y="2495550"/>
            <a:ext cx="19051" cy="3824083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11" name="Straight Connector 10"/>
          <p:cNvCxnSpPr/>
          <p:nvPr/>
        </p:nvCxnSpPr>
        <p:spPr bwMode="auto">
          <a:xfrm flipH="1">
            <a:off x="7696201" y="1595233"/>
            <a:ext cx="1409699" cy="900317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5755481" y="2514600"/>
            <a:ext cx="1893095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</p:spTree>
    <p:extLst>
      <p:ext uri="{BB962C8B-B14F-4D97-AF65-F5344CB8AC3E}">
        <p14:creationId xmlns:p14="http://schemas.microsoft.com/office/powerpoint/2010/main" val="27573977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7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sz="3200" dirty="0"/>
              <a:t>ACE Socket Wrapper Façades Taxonomy</a:t>
            </a:r>
          </a:p>
        </p:txBody>
      </p:sp>
      <p:sp>
        <p:nvSpPr>
          <p:cNvPr id="2077700" name="Rectangle 4"/>
          <p:cNvSpPr>
            <a:spLocks noChangeArrowheads="1"/>
          </p:cNvSpPr>
          <p:nvPr/>
        </p:nvSpPr>
        <p:spPr bwMode="auto">
          <a:xfrm>
            <a:off x="4764" y="877888"/>
            <a:ext cx="2890836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01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Socket wrapper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façade structure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reflects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the domain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of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networked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IPC &amp; provide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the following capabilities:</a:t>
            </a:r>
          </a:p>
          <a:p>
            <a:pPr marL="4587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* classes encapsulate Internet-domain Socket API functionality</a:t>
            </a:r>
          </a:p>
          <a:p>
            <a:pPr marL="458788" lvl="1" indent="-230188">
              <a:spcAft>
                <a:spcPts val="600"/>
              </a:spcAft>
              <a:buSzPct val="80000"/>
              <a:buFontTx/>
              <a:buChar char="•"/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ACE_LSOCK_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* classes encapsulate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Local Socket (UNIX-domain) API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functionality</a:t>
            </a:r>
          </a:p>
        </p:txBody>
      </p:sp>
      <p:sp>
        <p:nvSpPr>
          <p:cNvPr id="2077701" name="Rectangle 5"/>
          <p:cNvSpPr>
            <a:spLocks noChangeArrowheads="1"/>
          </p:cNvSpPr>
          <p:nvPr/>
        </p:nvSpPr>
        <p:spPr bwMode="auto">
          <a:xfrm>
            <a:off x="223836" y="6415056"/>
            <a:ext cx="8624889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r>
              <a:rPr lang="en-US" sz="2000" u="none" dirty="0" smtClean="0">
                <a:solidFill>
                  <a:srgbClr val="000000"/>
                </a:solidFill>
              </a:rPr>
              <a:t>ACE also has wrapper facades for unicast, multicast, broadcast datagrams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931983"/>
            <a:ext cx="6151639" cy="539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 6"/>
          <p:cNvSpPr/>
          <p:nvPr/>
        </p:nvSpPr>
        <p:spPr bwMode="auto">
          <a:xfrm>
            <a:off x="3743326" y="1576183"/>
            <a:ext cx="3409950" cy="4743450"/>
          </a:xfrm>
          <a:custGeom>
            <a:avLst/>
            <a:gdLst>
              <a:gd name="connsiteX0" fmla="*/ 9525 w 3381375"/>
              <a:gd name="connsiteY0" fmla="*/ 942975 h 4743450"/>
              <a:gd name="connsiteX1" fmla="*/ 1428750 w 3381375"/>
              <a:gd name="connsiteY1" fmla="*/ 0 h 4743450"/>
              <a:gd name="connsiteX2" fmla="*/ 3371850 w 3381375"/>
              <a:gd name="connsiteY2" fmla="*/ 0 h 4743450"/>
              <a:gd name="connsiteX3" fmla="*/ 3381375 w 3381375"/>
              <a:gd name="connsiteY3" fmla="*/ 3800475 h 4743450"/>
              <a:gd name="connsiteX4" fmla="*/ 1933575 w 3381375"/>
              <a:gd name="connsiteY4" fmla="*/ 4724400 h 4743450"/>
              <a:gd name="connsiteX5" fmla="*/ 0 w 3381375"/>
              <a:gd name="connsiteY5" fmla="*/ 4743450 h 4743450"/>
              <a:gd name="connsiteX6" fmla="*/ 9525 w 3381375"/>
              <a:gd name="connsiteY6" fmla="*/ 942975 h 4743450"/>
              <a:gd name="connsiteX0" fmla="*/ 9525 w 3409950"/>
              <a:gd name="connsiteY0" fmla="*/ 942975 h 4743450"/>
              <a:gd name="connsiteX1" fmla="*/ 1428750 w 3409950"/>
              <a:gd name="connsiteY1" fmla="*/ 0 h 4743450"/>
              <a:gd name="connsiteX2" fmla="*/ 3371850 w 3409950"/>
              <a:gd name="connsiteY2" fmla="*/ 0 h 4743450"/>
              <a:gd name="connsiteX3" fmla="*/ 3409950 w 3409950"/>
              <a:gd name="connsiteY3" fmla="*/ 3743325 h 4743450"/>
              <a:gd name="connsiteX4" fmla="*/ 1933575 w 3409950"/>
              <a:gd name="connsiteY4" fmla="*/ 4724400 h 4743450"/>
              <a:gd name="connsiteX5" fmla="*/ 0 w 3409950"/>
              <a:gd name="connsiteY5" fmla="*/ 4743450 h 4743450"/>
              <a:gd name="connsiteX6" fmla="*/ 9525 w 3409950"/>
              <a:gd name="connsiteY6" fmla="*/ 942975 h 4743450"/>
              <a:gd name="connsiteX0" fmla="*/ 9525 w 3409950"/>
              <a:gd name="connsiteY0" fmla="*/ 942975 h 4743450"/>
              <a:gd name="connsiteX1" fmla="*/ 1428750 w 3409950"/>
              <a:gd name="connsiteY1" fmla="*/ 0 h 4743450"/>
              <a:gd name="connsiteX2" fmla="*/ 3371850 w 3409950"/>
              <a:gd name="connsiteY2" fmla="*/ 0 h 4743450"/>
              <a:gd name="connsiteX3" fmla="*/ 3409950 w 3409950"/>
              <a:gd name="connsiteY3" fmla="*/ 3743325 h 4743450"/>
              <a:gd name="connsiteX4" fmla="*/ 1981200 w 3409950"/>
              <a:gd name="connsiteY4" fmla="*/ 4724400 h 4743450"/>
              <a:gd name="connsiteX5" fmla="*/ 0 w 3409950"/>
              <a:gd name="connsiteY5" fmla="*/ 4743450 h 4743450"/>
              <a:gd name="connsiteX6" fmla="*/ 9525 w 3409950"/>
              <a:gd name="connsiteY6" fmla="*/ 942975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9950" h="4743450">
                <a:moveTo>
                  <a:pt x="9525" y="942975"/>
                </a:moveTo>
                <a:lnTo>
                  <a:pt x="1428750" y="0"/>
                </a:lnTo>
                <a:lnTo>
                  <a:pt x="3371850" y="0"/>
                </a:lnTo>
                <a:lnTo>
                  <a:pt x="3409950" y="3743325"/>
                </a:lnTo>
                <a:lnTo>
                  <a:pt x="1981200" y="4724400"/>
                </a:lnTo>
                <a:lnTo>
                  <a:pt x="0" y="4743450"/>
                </a:lnTo>
                <a:lnTo>
                  <a:pt x="9525" y="942975"/>
                </a:lnTo>
                <a:close/>
              </a:path>
            </a:pathLst>
          </a:cu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" name="Straight Connector 2"/>
          <p:cNvCxnSpPr>
            <a:endCxn id="7" idx="4"/>
          </p:cNvCxnSpPr>
          <p:nvPr/>
        </p:nvCxnSpPr>
        <p:spPr bwMode="auto">
          <a:xfrm>
            <a:off x="5705475" y="2476500"/>
            <a:ext cx="19051" cy="3824083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10" name="Straight Connector 9"/>
          <p:cNvCxnSpPr/>
          <p:nvPr/>
        </p:nvCxnSpPr>
        <p:spPr bwMode="auto">
          <a:xfrm flipH="1">
            <a:off x="5724526" y="1576183"/>
            <a:ext cx="1409699" cy="900317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  <p:cxnSp>
        <p:nvCxnSpPr>
          <p:cNvPr id="12" name="Straight Connector 11"/>
          <p:cNvCxnSpPr/>
          <p:nvPr/>
        </p:nvCxnSpPr>
        <p:spPr bwMode="auto">
          <a:xfrm flipH="1">
            <a:off x="3783806" y="2495550"/>
            <a:ext cx="1893095" cy="0"/>
          </a:xfrm>
          <a:prstGeom prst="lin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</p:cxnSp>
    </p:spTree>
    <p:extLst>
      <p:ext uri="{BB962C8B-B14F-4D97-AF65-F5344CB8AC3E}">
        <p14:creationId xmlns:p14="http://schemas.microsoft.com/office/powerpoint/2010/main" val="19305498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7770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20" y="1700211"/>
            <a:ext cx="7566025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333500" y="1811387"/>
            <a:ext cx="2828925" cy="21637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257175"/>
            <a:ext cx="7924800" cy="914400"/>
          </a:xfrm>
          <a:ln>
            <a:noFill/>
          </a:ln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 err="1"/>
              <a:t>ACE_SOCK_Stream</a:t>
            </a:r>
            <a:r>
              <a:rPr lang="en-US" sz="3200" dirty="0"/>
              <a:t> </a:t>
            </a:r>
            <a:r>
              <a:rPr lang="en-US" sz="3200" dirty="0" smtClean="0"/>
              <a:t>Class</a:t>
            </a:r>
            <a:endParaRPr lang="en-US" sz="3200" dirty="0"/>
          </a:p>
        </p:txBody>
      </p:sp>
      <p:sp>
        <p:nvSpPr>
          <p:cNvPr id="2624517" name="Rectangle 5"/>
          <p:cNvSpPr>
            <a:spLocks noChangeArrowheads="1"/>
          </p:cNvSpPr>
          <p:nvPr/>
        </p:nvSpPr>
        <p:spPr bwMode="auto">
          <a:xfrm>
            <a:off x="0" y="923925"/>
            <a:ext cx="914400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Encapsulates data transfer mechanisms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of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data-mode sockets to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support: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461963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Sending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&amp; receiving up to n bytes or exactly n bytes</a:t>
            </a:r>
          </a:p>
          <a:p>
            <a:pPr marL="461963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“Scatter-read” &amp; “gather-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write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''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operations</a:t>
            </a:r>
          </a:p>
          <a:p>
            <a:pPr marL="461963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Blocking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non-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blocking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&amp;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timed I/O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operations 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81" y="2571750"/>
            <a:ext cx="1506538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Callout 1 10"/>
          <p:cNvSpPr/>
          <p:nvPr/>
        </p:nvSpPr>
        <p:spPr bwMode="auto">
          <a:xfrm>
            <a:off x="133347" y="4163911"/>
            <a:ext cx="1762128" cy="2031325"/>
          </a:xfrm>
          <a:prstGeom prst="borderCallout1">
            <a:avLst>
              <a:gd name="adj1" fmla="val -590"/>
              <a:gd name="adj2" fmla="val 68861"/>
              <a:gd name="adj3" fmla="val -30157"/>
              <a:gd name="adj4" fmla="val 14792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30000"/>
              </a:spcBef>
              <a:buSzPct val="80000"/>
            </a:pPr>
            <a:r>
              <a:rPr lang="en-US" i="1" u="none" dirty="0" smtClean="0"/>
              <a:t>C</a:t>
            </a:r>
            <a:r>
              <a:rPr lang="en-US" i="1" u="none" dirty="0"/>
              <a:t>++ traits </a:t>
            </a:r>
            <a:r>
              <a:rPr lang="en-US" i="1" u="none" dirty="0" smtClean="0"/>
              <a:t>support </a:t>
            </a:r>
            <a:r>
              <a:rPr lang="en-US" i="1" u="none" dirty="0"/>
              <a:t>generic programming </a:t>
            </a:r>
            <a:r>
              <a:rPr lang="en-US" i="1" u="none" dirty="0" smtClean="0"/>
              <a:t>&amp; enable whole-sale replace-</a:t>
            </a:r>
            <a:r>
              <a:rPr lang="en-US" i="1" u="none" dirty="0" err="1" smtClean="0"/>
              <a:t>ment</a:t>
            </a:r>
            <a:r>
              <a:rPr lang="en-US" i="1" u="none" dirty="0" smtClean="0"/>
              <a:t> </a:t>
            </a:r>
            <a:r>
              <a:rPr lang="en-US" i="1" u="none" dirty="0"/>
              <a:t>of IPC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3993195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Recap of 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93496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UNIX as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latin typeface="+mn-lt"/>
                <a:ea typeface="+mn-ea"/>
                <a:cs typeface="+mn-cs"/>
              </a:rPr>
              <a:t>A </a:t>
            </a:r>
            <a:r>
              <a:rPr lang="en-US" sz="2000" i="1" u="none" dirty="0" smtClean="0">
                <a:latin typeface="+mn-lt"/>
                <a:ea typeface="+mn-ea"/>
                <a:cs typeface="+mn-cs"/>
              </a:rPr>
              <a:t>socket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is a handle created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u="none" dirty="0" smtClean="0"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latin typeface="+mn-lt"/>
                <a:ea typeface="+mn-ea"/>
                <a:cs typeface="+mn-cs"/>
              </a:rPr>
              <a:t>by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the OS that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is associated with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an end point of a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communication channel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42853" y="1400323"/>
            <a:ext cx="2661781" cy="461665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Sockets</a:t>
            </a: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API</a:t>
            </a: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67707" y="4120951"/>
            <a:ext cx="833735" cy="461665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TCP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32154" y="4120951"/>
            <a:ext cx="913236" cy="4616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UDP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22930" y="4863087"/>
            <a:ext cx="70162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IP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42853" y="5510917"/>
            <a:ext cx="2661781" cy="461665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Network 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9978" y="3215113"/>
            <a:ext cx="1438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none" dirty="0" smtClean="0"/>
              <a:t>SOCK_</a:t>
            </a:r>
            <a:br>
              <a:rPr lang="en-US" sz="2000" u="none" dirty="0" smtClean="0"/>
            </a:br>
            <a:r>
              <a:rPr lang="en-US" sz="2000" u="none" dirty="0" smtClean="0"/>
              <a:t>STREAM</a:t>
            </a:r>
            <a:endParaRPr lang="en-US" sz="2000" u="none" dirty="0"/>
          </a:p>
        </p:txBody>
      </p:sp>
      <p:sp>
        <p:nvSpPr>
          <p:cNvPr id="18" name="Rectangle 17"/>
          <p:cNvSpPr/>
          <p:nvPr/>
        </p:nvSpPr>
        <p:spPr>
          <a:xfrm>
            <a:off x="5920816" y="3215113"/>
            <a:ext cx="1438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none" dirty="0" smtClean="0"/>
              <a:t>SOCK_</a:t>
            </a:r>
            <a:br>
              <a:rPr lang="en-US" sz="2000" u="none" dirty="0" smtClean="0"/>
            </a:br>
            <a:r>
              <a:rPr lang="en-US" sz="2000" u="none" dirty="0" smtClean="0"/>
              <a:t>DGRAM</a:t>
            </a:r>
            <a:endParaRPr lang="en-US" sz="2000" u="none" dirty="0"/>
          </a:p>
        </p:txBody>
      </p:sp>
      <p:sp>
        <p:nvSpPr>
          <p:cNvPr id="19" name="Rectangle 18"/>
          <p:cNvSpPr/>
          <p:nvPr/>
        </p:nvSpPr>
        <p:spPr>
          <a:xfrm>
            <a:off x="7576994" y="3215113"/>
            <a:ext cx="11946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none" dirty="0" smtClean="0"/>
              <a:t>SOCK_</a:t>
            </a:r>
            <a:br>
              <a:rPr lang="en-US" sz="2000" u="none" dirty="0" smtClean="0"/>
            </a:br>
            <a:r>
              <a:rPr lang="en-US" sz="2000" u="none" dirty="0" smtClean="0"/>
              <a:t>RAW</a:t>
            </a:r>
            <a:endParaRPr lang="en-US" sz="2000" u="none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3743" y="2966089"/>
            <a:ext cx="2011528" cy="2544827"/>
            <a:chOff x="5185760" y="2691770"/>
            <a:chExt cx="2011528" cy="2162120"/>
          </a:xfrm>
        </p:grpSpPr>
        <p:cxnSp>
          <p:nvCxnSpPr>
            <p:cNvPr id="4" name="Straight Arrow Connector 3"/>
            <p:cNvCxnSpPr/>
            <p:nvPr/>
          </p:nvCxnSpPr>
          <p:spPr bwMode="auto">
            <a:xfrm>
              <a:off x="5185760" y="2691770"/>
              <a:ext cx="0" cy="9495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642351" y="2691770"/>
              <a:ext cx="0" cy="9495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7197288" y="2691770"/>
              <a:ext cx="0" cy="216212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086872" y="2143468"/>
            <a:ext cx="2561807" cy="140354"/>
            <a:chOff x="4982309" y="-7564948"/>
            <a:chExt cx="1969476" cy="18809055"/>
          </a:xfrm>
          <a:solidFill>
            <a:schemeClr val="bg1">
              <a:lumMod val="95000"/>
            </a:schemeClr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4982309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3666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91017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445371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599725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54079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90843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62787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217141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371495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525850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68020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834556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Line Callout 1 36"/>
          <p:cNvSpPr/>
          <p:nvPr/>
        </p:nvSpPr>
        <p:spPr bwMode="auto">
          <a:xfrm>
            <a:off x="7875545" y="886226"/>
            <a:ext cx="1104901" cy="707886"/>
          </a:xfrm>
          <a:prstGeom prst="borderCallout1">
            <a:avLst>
              <a:gd name="adj1" fmla="val 104818"/>
              <a:gd name="adj2" fmla="val 51943"/>
              <a:gd name="adj3" fmla="val 187702"/>
              <a:gd name="adj4" fmla="val -1723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u="none" dirty="0"/>
              <a:t>s</a:t>
            </a:r>
            <a:r>
              <a:rPr lang="en-US" sz="2000" i="1" u="none" dirty="0" smtClean="0"/>
              <a:t>ocket handles</a:t>
            </a:r>
            <a:endParaRPr lang="en-US" sz="2000" u="none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25122" y="2550592"/>
            <a:ext cx="2697243" cy="461665"/>
          </a:xfrm>
          <a:prstGeom prst="rect">
            <a:avLst/>
          </a:pr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PF_INET</a:t>
            </a: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Sockets</a:t>
            </a: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667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471" name="Rectangle 7"/>
          <p:cNvSpPr>
            <a:spLocks noChangeArrowheads="1"/>
          </p:cNvSpPr>
          <p:nvPr/>
        </p:nvSpPr>
        <p:spPr bwMode="auto">
          <a:xfrm>
            <a:off x="638987" y="1155090"/>
            <a:ext cx="7950403" cy="48371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endParaRPr lang="en-US" sz="2000" u="none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22468" name="Rectangle 4"/>
          <p:cNvSpPr>
            <a:spLocks noChangeArrowheads="1"/>
          </p:cNvSpPr>
          <p:nvPr/>
        </p:nvSpPr>
        <p:spPr bwMode="auto">
          <a:xfrm>
            <a:off x="702488" y="1259866"/>
            <a:ext cx="7780032" cy="4216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ACE Socket wrapper facades use traits to define the following dependencies in a generic manner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PEER_ADDR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ACE_INET_Addr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class associated with the ACE Socket Wrapper Façade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PEER_STREAM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data transfer class associated with 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&amp;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ACE_SOCK_Connector</a:t>
            </a:r>
            <a:r>
              <a:rPr lang="en-US" sz="2000" u="none" dirty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factories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" y="296290"/>
            <a:ext cx="8839200" cy="914400"/>
          </a:xfrm>
        </p:spPr>
        <p:txBody>
          <a:bodyPr/>
          <a:lstStyle/>
          <a:p>
            <a:r>
              <a:rPr lang="en-US" sz="3200" dirty="0"/>
              <a:t>Sidebar: Traits for ACE </a:t>
            </a:r>
            <a:r>
              <a:rPr lang="en-US" sz="3200" dirty="0" smtClean="0"/>
              <a:t>IPC Wrapper Facades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0727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471" name="Rectangle 7"/>
          <p:cNvSpPr>
            <a:spLocks noChangeArrowheads="1"/>
          </p:cNvSpPr>
          <p:nvPr/>
        </p:nvSpPr>
        <p:spPr bwMode="auto">
          <a:xfrm>
            <a:off x="638987" y="1155090"/>
            <a:ext cx="7950403" cy="48371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endParaRPr lang="en-US" sz="2000" u="none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22468" name="Rectangle 4"/>
          <p:cNvSpPr>
            <a:spLocks noChangeArrowheads="1"/>
          </p:cNvSpPr>
          <p:nvPr/>
        </p:nvSpPr>
        <p:spPr bwMode="auto">
          <a:xfrm>
            <a:off x="702488" y="1259866"/>
            <a:ext cx="7886902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Socket wrapper facades use traits to define the following dependencies in a generic manner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PEER_ADDR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ACE_INET_Addr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class associated with the ACE Socket Wrapper Façade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PEER_STREAM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data transfer class associated with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factories</a:t>
            </a:r>
          </a:p>
          <a:p>
            <a:pPr marL="228600" lvl="1" indent="-22225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e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.g., traits for Socket &amp; TLI wrappers have different dependencies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22469" name="Rectangle 5"/>
          <p:cNvSpPr>
            <a:spLocks noChangeArrowheads="1"/>
          </p:cNvSpPr>
          <p:nvPr/>
        </p:nvSpPr>
        <p:spPr bwMode="auto">
          <a:xfrm>
            <a:off x="1120791" y="4190428"/>
            <a:ext cx="8466138" cy="158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ACE_INET_Addr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PEER_ADDR;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// ...</a:t>
            </a:r>
          </a:p>
          <a:p>
            <a:pPr>
              <a:lnSpc>
                <a:spcPct val="90000"/>
              </a:lnSpc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622470" name="Rectangle 6"/>
          <p:cNvSpPr>
            <a:spLocks noChangeArrowheads="1"/>
          </p:cNvSpPr>
          <p:nvPr/>
        </p:nvSpPr>
        <p:spPr bwMode="auto">
          <a:xfrm>
            <a:off x="4653072" y="4190428"/>
            <a:ext cx="4062919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ACE_TLI_Stream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ACE_INET_Addr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PEER_ADDR;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// ...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" y="296290"/>
            <a:ext cx="8839200" cy="914400"/>
          </a:xfrm>
        </p:spPr>
        <p:txBody>
          <a:bodyPr/>
          <a:lstStyle/>
          <a:p>
            <a:r>
              <a:rPr lang="en-US" sz="3200" dirty="0"/>
              <a:t>Sidebar: Traits for ACE </a:t>
            </a:r>
            <a:r>
              <a:rPr lang="en-US" sz="3200" dirty="0" smtClean="0"/>
              <a:t>IPC Wrapper Facades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8894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2471" name="Rectangle 7"/>
          <p:cNvSpPr>
            <a:spLocks noChangeArrowheads="1"/>
          </p:cNvSpPr>
          <p:nvPr/>
        </p:nvSpPr>
        <p:spPr bwMode="auto">
          <a:xfrm>
            <a:off x="638987" y="1155090"/>
            <a:ext cx="7950403" cy="4837137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 anchor="ctr"/>
          <a:lstStyle/>
          <a:p>
            <a:endParaRPr lang="en-US" sz="2000" u="none" dirty="0" smtClea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22468" name="Rectangle 4"/>
          <p:cNvSpPr>
            <a:spLocks noChangeArrowheads="1"/>
          </p:cNvSpPr>
          <p:nvPr/>
        </p:nvSpPr>
        <p:spPr bwMode="auto">
          <a:xfrm>
            <a:off x="702488" y="1259866"/>
            <a:ext cx="7886902" cy="464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Socket wrapper facades use traits to define the following dependencies in a generic manner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PEER_ADDR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ACE_INET_Addr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class associated with the ACE Socket Wrapper Façade</a:t>
            </a:r>
          </a:p>
          <a:p>
            <a:pPr lvl="1" indent="-222250">
              <a:spcBef>
                <a:spcPct val="40000"/>
              </a:spcBef>
              <a:buSzPct val="100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PEER_STREAM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– This trait defines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data transfer class associated with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ACE_SOCK_Connector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factories</a:t>
            </a:r>
          </a:p>
          <a:p>
            <a:pPr marL="228600" lvl="1" indent="-22225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.g., traits for Socket &amp; TLI wrappers have different dependencies</a:t>
            </a:r>
          </a:p>
          <a:p>
            <a:pPr marL="228600" lvl="1" indent="-222250">
              <a:spcBef>
                <a:spcPct val="4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lvl="1" indent="-222250">
              <a:spcBef>
                <a:spcPct val="4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lvl="1" indent="-222250">
              <a:spcBef>
                <a:spcPct val="4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33363" lvl="1" indent="-233363">
              <a:spcBef>
                <a:spcPts val="12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Traits make it easier to write generic algorithms &amp; containers</a:t>
            </a:r>
          </a:p>
        </p:txBody>
      </p:sp>
      <p:sp>
        <p:nvSpPr>
          <p:cNvPr id="2622469" name="Rectangle 5"/>
          <p:cNvSpPr>
            <a:spLocks noChangeArrowheads="1"/>
          </p:cNvSpPr>
          <p:nvPr/>
        </p:nvSpPr>
        <p:spPr bwMode="auto">
          <a:xfrm>
            <a:off x="1120791" y="4190428"/>
            <a:ext cx="8466138" cy="1588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ACE_INET_Addr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        PEER_ADDR;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// ...</a:t>
            </a:r>
          </a:p>
          <a:p>
            <a:pPr>
              <a:lnSpc>
                <a:spcPct val="90000"/>
              </a:lnSpc>
            </a:pPr>
            <a:endParaRPr lang="en-US" b="1" u="none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</p:txBody>
      </p:sp>
      <p:sp>
        <p:nvSpPr>
          <p:cNvPr id="2622470" name="Rectangle 6"/>
          <p:cNvSpPr>
            <a:spLocks noChangeArrowheads="1"/>
          </p:cNvSpPr>
          <p:nvPr/>
        </p:nvSpPr>
        <p:spPr bwMode="auto">
          <a:xfrm>
            <a:off x="4653072" y="4190428"/>
            <a:ext cx="4062919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ACE_TLI_Stream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public: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ACE_INET_Addr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        PEER_ADDR;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// ...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0012" y="296290"/>
            <a:ext cx="8839200" cy="914400"/>
          </a:xfrm>
        </p:spPr>
        <p:txBody>
          <a:bodyPr/>
          <a:lstStyle/>
          <a:p>
            <a:r>
              <a:rPr lang="en-US" sz="3200" dirty="0"/>
              <a:t>Sidebar: Traits for ACE </a:t>
            </a:r>
            <a:r>
              <a:rPr lang="en-US" sz="3200" dirty="0" smtClean="0"/>
              <a:t>IPC Wrapper Facades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03253" y="6421210"/>
            <a:ext cx="714490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u="none" dirty="0" smtClean="0">
                <a:solidFill>
                  <a:srgbClr val="000000"/>
                </a:solidFill>
              </a:rPr>
              <a:t>See </a:t>
            </a:r>
            <a:r>
              <a:rPr lang="en-US" sz="2000" dirty="0" smtClean="0">
                <a:hlinkClick r:id="rId3"/>
              </a:rPr>
              <a:t>erdani.com/publications/traits.html</a:t>
            </a:r>
            <a:r>
              <a:rPr lang="en-US" sz="2000" u="none" dirty="0"/>
              <a:t> </a:t>
            </a:r>
            <a:r>
              <a:rPr lang="en-US" sz="2000" u="none" dirty="0" smtClean="0"/>
              <a:t>for more on C++ traits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1296794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6" y="3268661"/>
            <a:ext cx="7467600" cy="360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Line Callout 1 11"/>
          <p:cNvSpPr/>
          <p:nvPr/>
        </p:nvSpPr>
        <p:spPr bwMode="auto">
          <a:xfrm>
            <a:off x="2342358" y="2676049"/>
            <a:ext cx="4953792" cy="369332"/>
          </a:xfrm>
          <a:prstGeom prst="borderCallout1">
            <a:avLst>
              <a:gd name="adj1" fmla="val 129942"/>
              <a:gd name="adj2" fmla="val 100585"/>
              <a:gd name="adj3" fmla="val 474912"/>
              <a:gd name="adj4" fmla="val 9031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30000"/>
              </a:spcBef>
              <a:buSzPct val="80000"/>
            </a:pPr>
            <a:endParaRPr lang="en-US" i="1" u="none" dirty="0"/>
          </a:p>
        </p:txBody>
      </p:sp>
      <p:sp>
        <p:nvSpPr>
          <p:cNvPr id="262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</a:t>
            </a:r>
            <a:r>
              <a:rPr lang="en-US" sz="3200" dirty="0" err="1"/>
              <a:t>ACE_SOCK_Connector</a:t>
            </a:r>
            <a:r>
              <a:rPr lang="en-US" sz="3200" dirty="0"/>
              <a:t> Class</a:t>
            </a:r>
          </a:p>
        </p:txBody>
      </p:sp>
      <p:sp>
        <p:nvSpPr>
          <p:cNvPr id="2621445" name="Rectangle 5"/>
          <p:cNvSpPr>
            <a:spLocks noChangeArrowheads="1"/>
          </p:cNvSpPr>
          <p:nvPr/>
        </p:nvSpPr>
        <p:spPr bwMode="auto">
          <a:xfrm>
            <a:off x="4811713" y="863600"/>
            <a:ext cx="4243387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endParaRPr lang="en-US" sz="2000" u="none" smtClean="0">
              <a:solidFill>
                <a:srgbClr val="000000"/>
              </a:solidFill>
            </a:endParaRPr>
          </a:p>
          <a:p>
            <a:pPr marL="339725" lvl="1" indent="-107950">
              <a:spcBef>
                <a:spcPct val="10000"/>
              </a:spcBef>
              <a:buFontTx/>
              <a:buChar char="•"/>
            </a:pPr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621446" name="Rectangle 6"/>
          <p:cNvSpPr>
            <a:spLocks noChangeArrowheads="1"/>
          </p:cNvSpPr>
          <p:nvPr/>
        </p:nvSpPr>
        <p:spPr bwMode="auto">
          <a:xfrm>
            <a:off x="-1" y="1009650"/>
            <a:ext cx="9248775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</a:t>
            </a:r>
            <a:r>
              <a:rPr lang="en-US" sz="2000" b="1" u="none" dirty="0" smtClean="0">
                <a:latin typeface="+mj-lt"/>
              </a:rPr>
              <a:t> </a:t>
            </a:r>
            <a:r>
              <a:rPr lang="en-US" sz="2000" u="none" dirty="0" smtClean="0">
                <a:latin typeface="+mj-lt"/>
              </a:rPr>
              <a:t>factory that </a:t>
            </a:r>
            <a:r>
              <a:rPr lang="en-US" sz="2000" i="1" u="none" dirty="0"/>
              <a:t>actively</a:t>
            </a:r>
            <a:r>
              <a:rPr lang="en-US" sz="2000" u="none" dirty="0"/>
              <a:t> </a:t>
            </a:r>
            <a:r>
              <a:rPr lang="en-US" sz="2000" u="none" dirty="0" smtClean="0">
                <a:latin typeface="+mj-lt"/>
              </a:rPr>
              <a:t>establishes a new endpoint of communication by</a:t>
            </a:r>
          </a:p>
          <a:p>
            <a:pPr lvl="1" indent="-227013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Initiating a connection with a peer acceptor &amp; </a:t>
            </a:r>
            <a:r>
              <a:rPr lang="en-US" sz="2000" u="none" dirty="0"/>
              <a:t>after connection is established </a:t>
            </a:r>
            <a:r>
              <a:rPr lang="en-US" sz="2000" u="none" dirty="0" smtClean="0">
                <a:latin typeface="+mj-lt"/>
              </a:rPr>
              <a:t>then initialize an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b="1" u="none" dirty="0" smtClean="0">
                <a:latin typeface="+mj-lt"/>
                <a:cs typeface="Courier New" pitchFamily="49" charset="0"/>
              </a:rPr>
              <a:t> </a:t>
            </a:r>
            <a:r>
              <a:rPr lang="en-US" sz="2000" u="none" dirty="0" smtClean="0"/>
              <a:t>object</a:t>
            </a:r>
            <a:endParaRPr lang="en-US" sz="2000" u="none" dirty="0" smtClean="0">
              <a:latin typeface="+mj-lt"/>
            </a:endParaRPr>
          </a:p>
          <a:p>
            <a:pPr marL="685800" lvl="1" indent="-227013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Connection initiation can be </a:t>
            </a:r>
            <a:r>
              <a:rPr lang="en-US" sz="2000" i="1" u="none" dirty="0" smtClean="0">
                <a:latin typeface="+mj-lt"/>
              </a:rPr>
              <a:t>blocking</a:t>
            </a:r>
            <a:r>
              <a:rPr lang="en-US" sz="2000" u="none" dirty="0" smtClean="0">
                <a:latin typeface="+mj-lt"/>
              </a:rPr>
              <a:t>, </a:t>
            </a:r>
            <a:r>
              <a:rPr lang="en-US" sz="2000" i="1" u="none" dirty="0" smtClean="0">
                <a:latin typeface="+mj-lt"/>
              </a:rPr>
              <a:t>non-blocking</a:t>
            </a:r>
            <a:r>
              <a:rPr lang="en-US" sz="2000" u="none" dirty="0" smtClean="0">
                <a:latin typeface="+mj-lt"/>
              </a:rPr>
              <a:t>, or </a:t>
            </a:r>
            <a:r>
              <a:rPr lang="en-US" sz="2000" i="1" u="none" dirty="0" smtClean="0">
                <a:latin typeface="+mj-lt"/>
              </a:rPr>
              <a:t>timed</a:t>
            </a:r>
            <a:endParaRPr lang="en-US" sz="2000" u="none" dirty="0" smtClean="0">
              <a:latin typeface="+mj-lt"/>
            </a:endParaRPr>
          </a:p>
          <a:p>
            <a:pPr lvl="1" indent="-227013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latin typeface="+mj-lt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2009775" y="2537549"/>
            <a:ext cx="5324475" cy="646331"/>
          </a:xfrm>
          <a:prstGeom prst="borderCallout1">
            <a:avLst>
              <a:gd name="adj1" fmla="val 101573"/>
              <a:gd name="adj2" fmla="val 590"/>
              <a:gd name="adj3" fmla="val 317595"/>
              <a:gd name="adj4" fmla="val 898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30000"/>
              </a:spcBef>
              <a:buSzPct val="80000"/>
            </a:pPr>
            <a:r>
              <a:rPr lang="en-US" i="1" u="none" dirty="0" smtClean="0"/>
              <a:t>C</a:t>
            </a:r>
            <a:r>
              <a:rPr lang="en-US" i="1" u="none" dirty="0"/>
              <a:t>++ traits </a:t>
            </a:r>
            <a:r>
              <a:rPr lang="en-US" i="1" u="none" dirty="0" smtClean="0"/>
              <a:t>support </a:t>
            </a:r>
            <a:r>
              <a:rPr lang="en-US" i="1" u="none" dirty="0"/>
              <a:t>generic programming </a:t>
            </a:r>
            <a:r>
              <a:rPr lang="en-US" i="1" u="none" dirty="0" smtClean="0"/>
              <a:t>&amp; enable </a:t>
            </a:r>
            <a:r>
              <a:rPr lang="en-US" i="1" u="none" dirty="0"/>
              <a:t>wholesale replacement of IPC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10908642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2889250"/>
            <a:ext cx="6883400" cy="389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25541" name="Rectangle 5"/>
          <p:cNvSpPr>
            <a:spLocks noChangeArrowheads="1"/>
          </p:cNvSpPr>
          <p:nvPr/>
        </p:nvSpPr>
        <p:spPr bwMode="auto">
          <a:xfrm>
            <a:off x="0" y="1100207"/>
            <a:ext cx="9144000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 factory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that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passively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establishes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a new endpoint of communication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by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Accepting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a connection from a peer connector &amp; then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initializing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an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 object after the connection is established</a:t>
            </a:r>
          </a:p>
          <a:p>
            <a:pPr marL="6858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Connections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accepts can be </a:t>
            </a:r>
            <a:r>
              <a:rPr lang="en-US" sz="2000" i="1" u="none" dirty="0">
                <a:solidFill>
                  <a:srgbClr val="000000"/>
                </a:solidFill>
                <a:latin typeface="+mj-lt"/>
              </a:rPr>
              <a:t>blocking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non-blocking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, or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timed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266700"/>
            <a:ext cx="8467725" cy="914400"/>
          </a:xfrm>
        </p:spPr>
        <p:txBody>
          <a:bodyPr/>
          <a:lstStyle/>
          <a:p>
            <a:r>
              <a:rPr lang="en-US" sz="3200" dirty="0"/>
              <a:t>The </a:t>
            </a:r>
            <a:r>
              <a:rPr lang="en-US" sz="3200" dirty="0" err="1"/>
              <a:t>ACE_SOCK_Acceptor</a:t>
            </a:r>
            <a:r>
              <a:rPr lang="en-US" sz="3200" dirty="0"/>
              <a:t> </a:t>
            </a:r>
            <a:r>
              <a:rPr lang="en-US" sz="3200" dirty="0" smtClean="0"/>
              <a:t>Class</a:t>
            </a:r>
            <a:endParaRPr lang="en-US" sz="3200" dirty="0"/>
          </a:p>
        </p:txBody>
      </p:sp>
      <p:sp>
        <p:nvSpPr>
          <p:cNvPr id="10" name="Line Callout 1 9"/>
          <p:cNvSpPr/>
          <p:nvPr/>
        </p:nvSpPr>
        <p:spPr bwMode="auto">
          <a:xfrm>
            <a:off x="209547" y="4566222"/>
            <a:ext cx="1866902" cy="2031325"/>
          </a:xfrm>
          <a:prstGeom prst="borderCallout1">
            <a:avLst>
              <a:gd name="adj1" fmla="val -590"/>
              <a:gd name="adj2" fmla="val 68861"/>
              <a:gd name="adj3" fmla="val -18904"/>
              <a:gd name="adj4" fmla="val 12214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30000"/>
              </a:spcBef>
              <a:buSzPct val="80000"/>
            </a:pPr>
            <a:r>
              <a:rPr lang="en-US" i="1" u="none" dirty="0" smtClean="0"/>
              <a:t>C</a:t>
            </a:r>
            <a:r>
              <a:rPr lang="en-US" i="1" u="none" dirty="0"/>
              <a:t>++ traits </a:t>
            </a:r>
            <a:r>
              <a:rPr lang="en-US" i="1" u="none" dirty="0" smtClean="0"/>
              <a:t>support </a:t>
            </a:r>
            <a:r>
              <a:rPr lang="en-US" i="1" u="none" dirty="0"/>
              <a:t>generic programming </a:t>
            </a:r>
            <a:r>
              <a:rPr lang="en-US" i="1" u="none" dirty="0" smtClean="0"/>
              <a:t>&amp; enable whole-sale replace-</a:t>
            </a:r>
            <a:r>
              <a:rPr lang="en-US" i="1" u="none" dirty="0" err="1" smtClean="0"/>
              <a:t>ment</a:t>
            </a:r>
            <a:r>
              <a:rPr lang="en-US" i="1" u="none" dirty="0" smtClean="0"/>
              <a:t> </a:t>
            </a:r>
            <a:r>
              <a:rPr lang="en-US" i="1" u="none" dirty="0"/>
              <a:t>of IPC functionality </a:t>
            </a:r>
          </a:p>
        </p:txBody>
      </p:sp>
    </p:spTree>
    <p:extLst>
      <p:ext uri="{BB962C8B-B14F-4D97-AF65-F5344CB8AC3E}">
        <p14:creationId xmlns:p14="http://schemas.microsoft.com/office/powerpoint/2010/main" val="36956729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081796" name="Rectangle 4"/>
          <p:cNvSpPr>
            <a:spLocks noChangeArrowheads="1"/>
          </p:cNvSpPr>
          <p:nvPr/>
        </p:nvSpPr>
        <p:spPr bwMode="auto">
          <a:xfrm>
            <a:off x="-7938" y="641350"/>
            <a:ext cx="9151937" cy="5616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1125" indent="-111125">
              <a:spcBef>
                <a:spcPct val="30000"/>
              </a:spcBef>
            </a:pPr>
            <a:endParaRPr lang="en-US" sz="2000" u="none" dirty="0" smtClean="0"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There is a confusing asymmetry in the Socket API between (1) connection roles &amp; (2) socket modes </a:t>
            </a:r>
          </a:p>
          <a:p>
            <a:pPr lvl="1" indent="-227013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e.g., an application may accidentally call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send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sz="2000" b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or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recv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on a data-mode socket handle before it's connected </a:t>
            </a: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>
              <a:spcBef>
                <a:spcPts val="1200"/>
              </a:spcBef>
              <a:buSzPct val="80000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ts val="18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81797" name="Rectangle 5"/>
          <p:cNvSpPr>
            <a:spLocks noChangeArrowheads="1"/>
          </p:cNvSpPr>
          <p:nvPr/>
        </p:nvSpPr>
        <p:spPr bwMode="auto">
          <a:xfrm>
            <a:off x="4811713" y="863600"/>
            <a:ext cx="4243387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endParaRPr lang="en-US" sz="2000" u="none" smtClean="0">
              <a:solidFill>
                <a:srgbClr val="000000"/>
              </a:solidFill>
            </a:endParaRPr>
          </a:p>
          <a:p>
            <a:pPr marL="339725" lvl="1" indent="-107950">
              <a:spcBef>
                <a:spcPct val="10000"/>
              </a:spcBef>
              <a:buFontTx/>
              <a:buChar char="•"/>
            </a:pPr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081800" name="Rectangle 8"/>
          <p:cNvSpPr>
            <a:spLocks noChangeArrowheads="1"/>
          </p:cNvSpPr>
          <p:nvPr/>
        </p:nvSpPr>
        <p:spPr bwMode="auto">
          <a:xfrm>
            <a:off x="450850" y="2520950"/>
            <a:ext cx="7988300" cy="329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buggy_echo_client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u_short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port_num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char *s) 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 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handle = socket (PF_UNIX, SOCK_DGRAM, 0);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send (handle, s,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strlen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(s) + 1);</a:t>
            </a:r>
          </a:p>
          <a:p>
            <a:pPr>
              <a:lnSpc>
                <a:spcPct val="95000"/>
              </a:lnSpc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sockaddr_in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memset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0,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sizeof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s_addr.sin_family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AF_INET;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s_addr.sin_port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htons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port_num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connect (handle,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sockaddr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*)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sizeof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081801" name="Text Box 9"/>
          <p:cNvSpPr txBox="1">
            <a:spLocks noChangeArrowheads="1"/>
          </p:cNvSpPr>
          <p:nvPr/>
        </p:nvSpPr>
        <p:spPr bwMode="auto">
          <a:xfrm>
            <a:off x="6060116" y="3660693"/>
            <a:ext cx="3064834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/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b="1" u="none" dirty="0" smtClean="0">
                <a:solidFill>
                  <a:srgbClr val="336699"/>
                </a:solidFill>
              </a:rPr>
              <a:t>Operations called in wrong order, but C Socket APIs can’t prevent this 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H="1">
            <a:off x="6206331" y="462121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H="1" flipV="1">
            <a:off x="5458752" y="384492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3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081796" name="Rectangle 4"/>
          <p:cNvSpPr>
            <a:spLocks noChangeArrowheads="1"/>
          </p:cNvSpPr>
          <p:nvPr/>
        </p:nvSpPr>
        <p:spPr bwMode="auto">
          <a:xfrm>
            <a:off x="-7938" y="641350"/>
            <a:ext cx="9151937" cy="5555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1125" indent="-111125">
              <a:spcBef>
                <a:spcPct val="30000"/>
              </a:spcBef>
            </a:pPr>
            <a:endParaRPr lang="en-US" sz="2000" u="none" dirty="0" smtClean="0"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There is a confusing asymmetry in the Socket API between (1) connection roles &amp; (2) socket modes </a:t>
            </a:r>
          </a:p>
          <a:p>
            <a:pPr lvl="1" indent="-227013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an application may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also accidentally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call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send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sz="2000" b="1" u="none" dirty="0" smtClean="0">
                <a:solidFill>
                  <a:srgbClr val="000000"/>
                </a:solidFill>
                <a:latin typeface="Tahoma"/>
                <a:cs typeface="Arial" pitchFamily="34" charset="0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or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</a:rPr>
              <a:t>recv</a:t>
            </a: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on a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listen-mode 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socket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handle</a:t>
            </a:r>
            <a:endParaRPr lang="en-US" sz="2000" u="none" dirty="0">
              <a:solidFill>
                <a:srgbClr val="000000"/>
              </a:solidFill>
              <a:latin typeface="Tahoma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30000"/>
              </a:spcBef>
              <a:buSzPct val="80000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ts val="18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81797" name="Rectangle 5"/>
          <p:cNvSpPr>
            <a:spLocks noChangeArrowheads="1"/>
          </p:cNvSpPr>
          <p:nvPr/>
        </p:nvSpPr>
        <p:spPr bwMode="auto">
          <a:xfrm>
            <a:off x="4811713" y="863600"/>
            <a:ext cx="4243387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endParaRPr lang="en-US" sz="2000" u="none" smtClean="0">
              <a:solidFill>
                <a:srgbClr val="000000"/>
              </a:solidFill>
            </a:endParaRPr>
          </a:p>
          <a:p>
            <a:pPr marL="339725" lvl="1" indent="-107950">
              <a:spcBef>
                <a:spcPct val="10000"/>
              </a:spcBef>
              <a:buFontTx/>
              <a:buChar char="•"/>
            </a:pPr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6724" y="2493963"/>
            <a:ext cx="83153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buggy_echo_server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u_short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port_num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socket (PF_UNIX, SOCK_DGRAM, 0);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listen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), 5);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handle = accept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0, 0);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for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(char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[BUFSIZ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];;)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ssize_t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n = read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sizeof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if (n &lt;= 0) break;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write (handle,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n);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...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84871" y="4933157"/>
            <a:ext cx="4244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Reading from acceptor handle! 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4443545" y="478155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5357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2081796" name="Rectangle 4"/>
          <p:cNvSpPr>
            <a:spLocks noChangeArrowheads="1"/>
          </p:cNvSpPr>
          <p:nvPr/>
        </p:nvSpPr>
        <p:spPr bwMode="auto">
          <a:xfrm>
            <a:off x="-7938" y="641350"/>
            <a:ext cx="9151937" cy="626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1125" indent="-111125">
              <a:spcBef>
                <a:spcPct val="30000"/>
              </a:spcBef>
            </a:pPr>
            <a:endParaRPr lang="en-US" sz="2000" u="none" dirty="0" smtClean="0"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There is a confusing asymmetry in the Socket API between (1) connection roles &amp; (2) socket modes </a:t>
            </a:r>
          </a:p>
          <a:p>
            <a:pPr lvl="1" indent="-227013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e.g., an application may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also accidentally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call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send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()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or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recv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on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listen-mode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socket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handle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Tahoma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>
              <a:spcBef>
                <a:spcPct val="30000"/>
              </a:spcBef>
              <a:buSzPct val="80000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ACE Socket wrapper facades ensure these errors are detected by the compiler, rather than at runtime</a:t>
            </a:r>
          </a:p>
          <a:p>
            <a:pPr marL="228600" indent="-228600">
              <a:spcBef>
                <a:spcPts val="18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081797" name="Rectangle 5"/>
          <p:cNvSpPr>
            <a:spLocks noChangeArrowheads="1"/>
          </p:cNvSpPr>
          <p:nvPr/>
        </p:nvSpPr>
        <p:spPr bwMode="auto">
          <a:xfrm>
            <a:off x="4811713" y="863600"/>
            <a:ext cx="4243387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10000"/>
              </a:spcBef>
            </a:pPr>
            <a:endParaRPr lang="en-US" sz="2000" u="none" smtClean="0">
              <a:solidFill>
                <a:srgbClr val="000000"/>
              </a:solidFill>
            </a:endParaRPr>
          </a:p>
          <a:p>
            <a:pPr marL="339725" lvl="1" indent="-107950">
              <a:spcBef>
                <a:spcPct val="10000"/>
              </a:spcBef>
              <a:buFontTx/>
              <a:buChar char="•"/>
            </a:pPr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66724" y="2493963"/>
            <a:ext cx="831532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buggy_echo_server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u_short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port_num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socket (PF_UNIX, SOCK_DGRAM, 0);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listen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), 5);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handle = accept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0, 0);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for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(char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[BUFSIZ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];;)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ssize_t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n = read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a_socket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sizeof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if (n &lt;= 0) break;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write (handle,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buf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n);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...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884871" y="4933157"/>
            <a:ext cx="4244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Reading from acceptor handle! 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4443545" y="478155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352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Service </a:t>
            </a: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Access &amp; Communication: Part 4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46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5" y="980123"/>
            <a:ext cx="3678050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Summarize the accidental complexities with Socket API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how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Wrapper Façade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pattern can alleviate accidental complexities with C APIs for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C++ Socket wrapper façades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Apply the ACE C++  Socket wrapper facades to a simple iterative web client/server</a:t>
            </a:r>
            <a:endParaRPr lang="en-US" sz="2000" u="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953" y="925504"/>
            <a:ext cx="5654522" cy="37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65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Recap of 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97956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UNIX as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a handle created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OS that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associated with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end point of a communication channel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latin typeface="+mn-lt"/>
                <a:ea typeface="+mn-ea"/>
                <a:cs typeface="+mn-cs"/>
              </a:rPr>
              <a:t>A socket can be bound to a local or remote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address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latin typeface="+mn-lt"/>
                <a:ea typeface="+mn-ea"/>
                <a:cs typeface="+mn-cs"/>
              </a:rPr>
              <a:t>e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.g., a TCP/UDP port number &amp; IP address</a:t>
            </a:r>
            <a:endParaRPr lang="en-US" sz="2000" u="none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260926" y="4847980"/>
            <a:ext cx="1488755" cy="110704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7806141" y="4257196"/>
            <a:ext cx="1138296" cy="101882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5985" y="4685233"/>
            <a:ext cx="678609" cy="5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68" y="5316725"/>
            <a:ext cx="1155671" cy="5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Callout 1 12"/>
          <p:cNvSpPr/>
          <p:nvPr/>
        </p:nvSpPr>
        <p:spPr bwMode="auto">
          <a:xfrm>
            <a:off x="4644780" y="3458684"/>
            <a:ext cx="1104901" cy="707886"/>
          </a:xfrm>
          <a:prstGeom prst="borderCallout1">
            <a:avLst>
              <a:gd name="adj1" fmla="val 98832"/>
              <a:gd name="adj2" fmla="val 42885"/>
              <a:gd name="adj3" fmla="val 193925"/>
              <a:gd name="adj4" fmla="val 1155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u="none" dirty="0" smtClean="0"/>
              <a:t>Local address</a:t>
            </a:r>
            <a:endParaRPr lang="en-US" sz="2000" u="none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7483534" y="2873003"/>
            <a:ext cx="1104901" cy="707886"/>
          </a:xfrm>
          <a:prstGeom prst="borderCallout1">
            <a:avLst>
              <a:gd name="adj1" fmla="val 98832"/>
              <a:gd name="adj2" fmla="val 49092"/>
              <a:gd name="adj3" fmla="val 192310"/>
              <a:gd name="adj4" fmla="val 7880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u="none" dirty="0" smtClean="0"/>
              <a:t>Remote address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1334301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 bwMode="auto">
          <a:xfrm>
            <a:off x="152400" y="1038225"/>
            <a:ext cx="3076002" cy="27095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5869708" y="1038225"/>
            <a:ext cx="3203404" cy="27095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8657" flipH="1">
            <a:off x="-131793" y="4159889"/>
            <a:ext cx="4458607" cy="159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8575" y="285750"/>
            <a:ext cx="9248775" cy="914400"/>
          </a:xfrm>
        </p:spPr>
        <p:txBody>
          <a:bodyPr/>
          <a:lstStyle/>
          <a:p>
            <a:r>
              <a:rPr lang="en-US" sz="3100" dirty="0" smtClean="0"/>
              <a:t>ACE </a:t>
            </a:r>
            <a:r>
              <a:rPr lang="en-US" sz="3100" dirty="0"/>
              <a:t>Socket Wrapper Facades for Web Client/Server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64308" y="3857181"/>
            <a:ext cx="1440553" cy="1811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44541" y="5385059"/>
            <a:ext cx="996117" cy="719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206129" y="4277334"/>
            <a:ext cx="2479960" cy="1248465"/>
            <a:chOff x="479" y="4108"/>
            <a:chExt cx="2883" cy="496"/>
          </a:xfrm>
          <a:solidFill>
            <a:schemeClr val="bg1"/>
          </a:solidFill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53" y="432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V="1">
              <a:off x="771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i="1" u="none" dirty="0" smtClean="0"/>
                <a:t>Network</a:t>
              </a:r>
              <a:endParaRPr lang="en-US" i="1" u="none" dirty="0"/>
            </a:p>
          </p:txBody>
        </p:sp>
      </p:grpSp>
      <p:pic>
        <p:nvPicPr>
          <p:cNvPr id="15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82" y="4552713"/>
            <a:ext cx="1444963" cy="21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7102980" y="1110664"/>
            <a:ext cx="1941557" cy="5447681"/>
            <a:chOff x="7102980" y="1110664"/>
            <a:chExt cx="1941557" cy="5447681"/>
          </a:xfrm>
        </p:grpSpPr>
        <p:sp>
          <p:nvSpPr>
            <p:cNvPr id="66" name="Line Callout 1 65"/>
            <p:cNvSpPr/>
            <p:nvPr/>
          </p:nvSpPr>
          <p:spPr bwMode="auto">
            <a:xfrm>
              <a:off x="7223760" y="5234906"/>
              <a:ext cx="1655385" cy="1323439"/>
            </a:xfrm>
            <a:prstGeom prst="borderCallout1">
              <a:avLst>
                <a:gd name="adj1" fmla="val 484"/>
                <a:gd name="adj2" fmla="val 76067"/>
                <a:gd name="adj3" fmla="val -231083"/>
                <a:gd name="adj4" fmla="val 8888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i="1" u="none" dirty="0" smtClean="0">
                  <a:latin typeface="+mj-lt"/>
                </a:rPr>
                <a:t>Played </a:t>
              </a:r>
              <a:r>
                <a:rPr lang="en-US" sz="1600" i="1" u="none" dirty="0">
                  <a:latin typeface="+mj-lt"/>
                </a:rPr>
                <a:t>by a peer application that accepts a connection from a remote peer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02980" y="1110664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u="none" dirty="0"/>
                <a:t>1: Passive Role </a:t>
              </a:r>
              <a:endParaRPr lang="en-US" u="none" dirty="0"/>
            </a:p>
          </p:txBody>
        </p:sp>
        <p:sp>
          <p:nvSpPr>
            <p:cNvPr id="68" name="Isosceles Triangle 67"/>
            <p:cNvSpPr/>
            <p:nvPr/>
          </p:nvSpPr>
          <p:spPr bwMode="auto">
            <a:xfrm rot="12313687">
              <a:off x="7520120" y="1877905"/>
              <a:ext cx="399614" cy="3219110"/>
            </a:xfrm>
            <a:prstGeom prst="triangle">
              <a:avLst>
                <a:gd name="adj" fmla="val 38256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7315199" y="1424068"/>
              <a:ext cx="1607780" cy="71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ACE_SOCK</a:t>
              </a:r>
              <a:b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_Acceptor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35545" y="1116340"/>
            <a:ext cx="3917167" cy="5479958"/>
            <a:chOff x="235545" y="1116340"/>
            <a:chExt cx="3917167" cy="5479958"/>
          </a:xfrm>
        </p:grpSpPr>
        <p:sp>
          <p:nvSpPr>
            <p:cNvPr id="71" name="Isosceles Triangle 70"/>
            <p:cNvSpPr/>
            <p:nvPr/>
          </p:nvSpPr>
          <p:spPr bwMode="auto">
            <a:xfrm rot="9579145">
              <a:off x="1055735" y="1908955"/>
              <a:ext cx="449721" cy="251204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235545" y="1116340"/>
              <a:ext cx="3917167" cy="5479958"/>
              <a:chOff x="235545" y="1116340"/>
              <a:chExt cx="3917167" cy="5479958"/>
            </a:xfrm>
          </p:grpSpPr>
          <p:sp>
            <p:nvSpPr>
              <p:cNvPr id="73" name="Line Callout 1 72"/>
              <p:cNvSpPr/>
              <p:nvPr/>
            </p:nvSpPr>
            <p:spPr bwMode="auto">
              <a:xfrm>
                <a:off x="260708" y="6011523"/>
                <a:ext cx="3892004" cy="584775"/>
              </a:xfrm>
              <a:prstGeom prst="borderCallout1">
                <a:avLst>
                  <a:gd name="adj1" fmla="val -3474"/>
                  <a:gd name="adj2" fmla="val 2643"/>
                  <a:gd name="adj3" fmla="val -633699"/>
                  <a:gd name="adj4" fmla="val 8655"/>
                </a:avLst>
              </a:prstGeom>
              <a:solidFill>
                <a:srgbClr val="EFFD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30000"/>
                  </a:spcBef>
                </a:pPr>
                <a:r>
                  <a:rPr lang="en-US" sz="1600" i="1" u="none" dirty="0" smtClean="0">
                    <a:solidFill>
                      <a:srgbClr val="000000"/>
                    </a:solidFill>
                    <a:latin typeface="+mj-lt"/>
                  </a:rPr>
                  <a:t>Played </a:t>
                </a:r>
                <a:r>
                  <a:rPr lang="en-US" sz="1600" i="1" u="none" dirty="0">
                    <a:solidFill>
                      <a:srgbClr val="000000"/>
                    </a:solidFill>
                    <a:latin typeface="+mj-lt"/>
                  </a:rPr>
                  <a:t>by a peer application that initiates a connection to a remote peer</a:t>
                </a: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5545" y="1116340"/>
                <a:ext cx="1766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u="none" dirty="0" smtClean="0"/>
                  <a:t>2: Active Role </a:t>
                </a:r>
                <a:endParaRPr lang="en-US" u="none" dirty="0"/>
              </a:p>
            </p:txBody>
          </p:sp>
          <p:sp>
            <p:nvSpPr>
              <p:cNvPr id="75" name="Rounded Rectangle 74"/>
              <p:cNvSpPr/>
              <p:nvPr/>
            </p:nvSpPr>
            <p:spPr bwMode="auto">
              <a:xfrm>
                <a:off x="235545" y="1529785"/>
                <a:ext cx="1766253" cy="715089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ACE_SOCK</a:t>
                </a:r>
                <a:b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</a:br>
                <a: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_Connector</a:t>
                </a:r>
              </a:p>
            </p:txBody>
          </p:sp>
        </p:grpSp>
      </p:grpSp>
      <p:sp>
        <p:nvSpPr>
          <p:cNvPr id="2078720" name="Rectangle 2078719"/>
          <p:cNvSpPr/>
          <p:nvPr/>
        </p:nvSpPr>
        <p:spPr>
          <a:xfrm>
            <a:off x="1690401" y="3089553"/>
            <a:ext cx="1373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none" dirty="0" smtClean="0"/>
              <a:t>Web Client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037828" y="3089553"/>
            <a:ext cx="145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none" dirty="0" smtClean="0"/>
              <a:t>Web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443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 bwMode="auto">
          <a:xfrm>
            <a:off x="152400" y="1038225"/>
            <a:ext cx="3076002" cy="27095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b" anchorCtr="1" compatLnSpc="1">
            <a:prstTxWarp prst="textNoShape">
              <a:avLst/>
            </a:prstTxWarp>
            <a:no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5869708" y="1038225"/>
            <a:ext cx="3203404" cy="270958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690401" y="3089553"/>
            <a:ext cx="1373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none" dirty="0" smtClean="0"/>
              <a:t>Web Client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6037828" y="3089553"/>
            <a:ext cx="1450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u="none" dirty="0" smtClean="0"/>
              <a:t>Web Server</a:t>
            </a:r>
            <a:endParaRPr lang="en-US" dirty="0"/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78657" flipH="1">
            <a:off x="-131793" y="4159889"/>
            <a:ext cx="4458607" cy="1590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-28575" y="285750"/>
            <a:ext cx="9248775" cy="914400"/>
          </a:xfrm>
        </p:spPr>
        <p:txBody>
          <a:bodyPr/>
          <a:lstStyle/>
          <a:p>
            <a:r>
              <a:rPr lang="en-US" sz="3100" dirty="0" smtClean="0"/>
              <a:t>ACE </a:t>
            </a:r>
            <a:r>
              <a:rPr lang="en-US" sz="3100" dirty="0"/>
              <a:t>Socket Wrapper Facades for Web Client/Server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064308" y="3857181"/>
            <a:ext cx="1440553" cy="1811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44541" y="5385059"/>
            <a:ext cx="996117" cy="719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3206129" y="4277334"/>
            <a:ext cx="2479960" cy="1248465"/>
            <a:chOff x="479" y="4108"/>
            <a:chExt cx="2883" cy="496"/>
          </a:xfrm>
          <a:solidFill>
            <a:schemeClr val="bg1"/>
          </a:solidFill>
        </p:grpSpPr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653" y="432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 u="none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 flipV="1">
              <a:off x="771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i="1" u="none" dirty="0" smtClean="0"/>
                <a:t>Network</a:t>
              </a:r>
              <a:endParaRPr lang="en-US" i="1" u="none" dirty="0"/>
            </a:p>
          </p:txBody>
        </p:sp>
      </p:grpSp>
      <p:pic>
        <p:nvPicPr>
          <p:cNvPr id="15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982" y="4552713"/>
            <a:ext cx="1444963" cy="21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1457433" y="1635791"/>
            <a:ext cx="1863849" cy="2889983"/>
            <a:chOff x="1457433" y="1635791"/>
            <a:chExt cx="1863849" cy="2889983"/>
          </a:xfrm>
        </p:grpSpPr>
        <p:sp>
          <p:nvSpPr>
            <p:cNvPr id="50" name="Isosceles Triangle 49"/>
            <p:cNvSpPr/>
            <p:nvPr/>
          </p:nvSpPr>
          <p:spPr bwMode="auto">
            <a:xfrm rot="11583097">
              <a:off x="1522661" y="3064093"/>
              <a:ext cx="519366" cy="1461681"/>
            </a:xfrm>
            <a:prstGeom prst="triangle">
              <a:avLst>
                <a:gd name="adj" fmla="val 75463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 bwMode="auto">
            <a:xfrm>
              <a:off x="1457433" y="2862423"/>
              <a:ext cx="1608676" cy="71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ACE_SOCK</a:t>
              </a:r>
              <a:b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_Stream</a:t>
              </a:r>
            </a:p>
          </p:txBody>
        </p:sp>
        <p:sp>
          <p:nvSpPr>
            <p:cNvPr id="51" name="Freeform 50"/>
            <p:cNvSpPr/>
            <p:nvPr/>
          </p:nvSpPr>
          <p:spPr bwMode="auto">
            <a:xfrm>
              <a:off x="2001798" y="1985863"/>
              <a:ext cx="403028" cy="857510"/>
            </a:xfrm>
            <a:custGeom>
              <a:avLst/>
              <a:gdLst>
                <a:gd name="connsiteX0" fmla="*/ 0 w 537882"/>
                <a:gd name="connsiteY0" fmla="*/ 0 h 986118"/>
                <a:gd name="connsiteX1" fmla="*/ 528918 w 537882"/>
                <a:gd name="connsiteY1" fmla="*/ 8965 h 986118"/>
                <a:gd name="connsiteX2" fmla="*/ 537882 w 537882"/>
                <a:gd name="connsiteY2" fmla="*/ 986118 h 986118"/>
                <a:gd name="connsiteX0" fmla="*/ 0 w 532582"/>
                <a:gd name="connsiteY0" fmla="*/ 9315 h 977153"/>
                <a:gd name="connsiteX1" fmla="*/ 523618 w 532582"/>
                <a:gd name="connsiteY1" fmla="*/ 0 h 977153"/>
                <a:gd name="connsiteX2" fmla="*/ 532582 w 532582"/>
                <a:gd name="connsiteY2" fmla="*/ 977153 h 977153"/>
                <a:gd name="connsiteX0" fmla="*/ 0 w 532582"/>
                <a:gd name="connsiteY0" fmla="*/ 1421 h 977153"/>
                <a:gd name="connsiteX1" fmla="*/ 523618 w 532582"/>
                <a:gd name="connsiteY1" fmla="*/ 0 h 977153"/>
                <a:gd name="connsiteX2" fmla="*/ 532582 w 532582"/>
                <a:gd name="connsiteY2" fmla="*/ 977153 h 97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582" h="977153">
                  <a:moveTo>
                    <a:pt x="0" y="1421"/>
                  </a:moveTo>
                  <a:lnTo>
                    <a:pt x="523618" y="0"/>
                  </a:lnTo>
                  <a:lnTo>
                    <a:pt x="532582" y="97715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25735" y="1635791"/>
              <a:ext cx="12955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u="none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c</a:t>
              </a:r>
              <a:r>
                <a:rPr lang="en-US" sz="1600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onnect()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07080" y="1533835"/>
            <a:ext cx="1540530" cy="3073966"/>
            <a:chOff x="6007080" y="1533835"/>
            <a:chExt cx="1540530" cy="3073966"/>
          </a:xfrm>
        </p:grpSpPr>
        <p:sp>
          <p:nvSpPr>
            <p:cNvPr id="36" name="Isosceles Triangle 35"/>
            <p:cNvSpPr/>
            <p:nvPr/>
          </p:nvSpPr>
          <p:spPr bwMode="auto">
            <a:xfrm rot="11670491">
              <a:off x="6526069" y="3178805"/>
              <a:ext cx="566695" cy="1428996"/>
            </a:xfrm>
            <a:prstGeom prst="triangle">
              <a:avLst>
                <a:gd name="adj" fmla="val 65830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6007080" y="2757648"/>
              <a:ext cx="1540530" cy="71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ACE_SOCK</a:t>
              </a:r>
              <a:b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_Stream</a:t>
              </a:r>
            </a:p>
          </p:txBody>
        </p:sp>
        <p:sp>
          <p:nvSpPr>
            <p:cNvPr id="52" name="Freeform 51"/>
            <p:cNvSpPr/>
            <p:nvPr/>
          </p:nvSpPr>
          <p:spPr bwMode="auto">
            <a:xfrm flipH="1">
              <a:off x="6898697" y="1878946"/>
              <a:ext cx="403028" cy="857510"/>
            </a:xfrm>
            <a:custGeom>
              <a:avLst/>
              <a:gdLst>
                <a:gd name="connsiteX0" fmla="*/ 0 w 537882"/>
                <a:gd name="connsiteY0" fmla="*/ 0 h 986118"/>
                <a:gd name="connsiteX1" fmla="*/ 528918 w 537882"/>
                <a:gd name="connsiteY1" fmla="*/ 8965 h 986118"/>
                <a:gd name="connsiteX2" fmla="*/ 537882 w 537882"/>
                <a:gd name="connsiteY2" fmla="*/ 986118 h 986118"/>
                <a:gd name="connsiteX0" fmla="*/ 0 w 532582"/>
                <a:gd name="connsiteY0" fmla="*/ 9315 h 977153"/>
                <a:gd name="connsiteX1" fmla="*/ 523618 w 532582"/>
                <a:gd name="connsiteY1" fmla="*/ 0 h 977153"/>
                <a:gd name="connsiteX2" fmla="*/ 532582 w 532582"/>
                <a:gd name="connsiteY2" fmla="*/ 977153 h 977153"/>
                <a:gd name="connsiteX0" fmla="*/ 0 w 532582"/>
                <a:gd name="connsiteY0" fmla="*/ 1421 h 977153"/>
                <a:gd name="connsiteX1" fmla="*/ 523618 w 532582"/>
                <a:gd name="connsiteY1" fmla="*/ 0 h 977153"/>
                <a:gd name="connsiteX2" fmla="*/ 532582 w 532582"/>
                <a:gd name="connsiteY2" fmla="*/ 977153 h 97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2582" h="977153">
                  <a:moveTo>
                    <a:pt x="0" y="1421"/>
                  </a:moveTo>
                  <a:lnTo>
                    <a:pt x="523618" y="0"/>
                  </a:lnTo>
                  <a:lnTo>
                    <a:pt x="532582" y="977153"/>
                  </a:ln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29609" y="1533835"/>
              <a:ext cx="117211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accept()</a:t>
              </a:r>
              <a:endParaRPr lang="en-US" sz="1600" b="1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075099" y="1123890"/>
            <a:ext cx="2931981" cy="3099953"/>
            <a:chOff x="3075099" y="1123890"/>
            <a:chExt cx="2931981" cy="3099953"/>
          </a:xfrm>
        </p:grpSpPr>
        <p:sp>
          <p:nvSpPr>
            <p:cNvPr id="42" name="Rectangle 41"/>
            <p:cNvSpPr/>
            <p:nvPr/>
          </p:nvSpPr>
          <p:spPr>
            <a:xfrm>
              <a:off x="3321282" y="3577512"/>
              <a:ext cx="229944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7338" indent="-287338"/>
              <a:r>
                <a:rPr lang="en-US" b="1" i="1" u="none" dirty="0"/>
                <a:t>3</a:t>
              </a:r>
              <a:r>
                <a:rPr lang="en-US" b="1" i="1" u="none" dirty="0" smtClean="0"/>
                <a:t>: Communication Role</a:t>
              </a:r>
              <a:endParaRPr lang="en-US" u="none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075099" y="1123890"/>
              <a:ext cx="2931981" cy="2273956"/>
              <a:chOff x="3228402" y="1032078"/>
              <a:chExt cx="2931981" cy="2273956"/>
            </a:xfrm>
          </p:grpSpPr>
          <p:sp>
            <p:nvSpPr>
              <p:cNvPr id="54" name="Line Callout 1 53"/>
              <p:cNvSpPr/>
              <p:nvPr/>
            </p:nvSpPr>
            <p:spPr bwMode="auto">
              <a:xfrm>
                <a:off x="4206435" y="1579287"/>
                <a:ext cx="1259990" cy="338554"/>
              </a:xfrm>
              <a:prstGeom prst="borderCallout1">
                <a:avLst>
                  <a:gd name="adj1" fmla="val 99247"/>
                  <a:gd name="adj2" fmla="val 15516"/>
                  <a:gd name="adj3" fmla="val 349088"/>
                  <a:gd name="adj4" fmla="val -106403"/>
                </a:avLst>
              </a:prstGeom>
              <a:solidFill>
                <a:srgbClr val="EFFD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30000"/>
                  </a:spcBef>
                </a:pPr>
                <a:endParaRPr lang="en-US" sz="1600" i="1" u="none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41" name="Line Callout 1 40"/>
              <p:cNvSpPr/>
              <p:nvPr/>
            </p:nvSpPr>
            <p:spPr bwMode="auto">
              <a:xfrm>
                <a:off x="3747913" y="1032078"/>
                <a:ext cx="2044265" cy="1077218"/>
              </a:xfrm>
              <a:prstGeom prst="borderCallout1">
                <a:avLst>
                  <a:gd name="adj1" fmla="val 99571"/>
                  <a:gd name="adj2" fmla="val 82745"/>
                  <a:gd name="adj3" fmla="val 150399"/>
                  <a:gd name="adj4" fmla="val 128375"/>
                </a:avLst>
              </a:prstGeom>
              <a:solidFill>
                <a:srgbClr val="EFFD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30000"/>
                  </a:spcBef>
                </a:pPr>
                <a:r>
                  <a:rPr lang="en-US" sz="1600" i="1" u="none" dirty="0" smtClean="0">
                    <a:solidFill>
                      <a:srgbClr val="000000"/>
                    </a:solidFill>
                    <a:latin typeface="+mj-lt"/>
                  </a:rPr>
                  <a:t>Played </a:t>
                </a:r>
                <a:r>
                  <a:rPr lang="en-US" sz="1600" i="1" u="none" dirty="0">
                    <a:solidFill>
                      <a:srgbClr val="000000"/>
                    </a:solidFill>
                    <a:latin typeface="+mj-lt"/>
                  </a:rPr>
                  <a:t>by both peer </a:t>
                </a:r>
                <a:r>
                  <a:rPr lang="en-US" sz="1600" i="1" u="none" dirty="0" smtClean="0">
                    <a:solidFill>
                      <a:srgbClr val="000000"/>
                    </a:solidFill>
                    <a:latin typeface="+mj-lt"/>
                  </a:rPr>
                  <a:t>apps to </a:t>
                </a:r>
                <a:r>
                  <a:rPr lang="en-US" sz="1600" i="1" u="none" dirty="0">
                    <a:solidFill>
                      <a:srgbClr val="000000"/>
                    </a:solidFill>
                    <a:latin typeface="+mj-lt"/>
                  </a:rPr>
                  <a:t>exchange data after they </a:t>
                </a:r>
                <a:r>
                  <a:rPr lang="en-US" sz="1600" i="1" u="none" dirty="0" smtClean="0">
                    <a:solidFill>
                      <a:srgbClr val="000000"/>
                    </a:solidFill>
                    <a:latin typeface="+mj-lt"/>
                  </a:rPr>
                  <a:t>are connected</a:t>
                </a:r>
                <a:endParaRPr lang="en-US" sz="1600" i="1" u="none" dirty="0">
                  <a:solidFill>
                    <a:srgbClr val="000000"/>
                  </a:solidFill>
                  <a:latin typeface="+mj-lt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 bwMode="auto">
              <a:xfrm>
                <a:off x="3228402" y="3306034"/>
                <a:ext cx="2931981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</p:cxnSp>
        </p:grp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4480229" y="3111989"/>
              <a:ext cx="1587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4480228" y="3111989"/>
              <a:ext cx="1588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Rectangle 51"/>
            <p:cNvSpPr>
              <a:spLocks noChangeArrowheads="1"/>
            </p:cNvSpPr>
            <p:nvPr/>
          </p:nvSpPr>
          <p:spPr bwMode="auto">
            <a:xfrm>
              <a:off x="4480229" y="3272326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4480229" y="3272326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3542464" y="2577001"/>
              <a:ext cx="1877117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u="none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 /index.html HTTP/1.0</a:t>
              </a:r>
              <a:endParaRPr lang="en-US" sz="1200" b="1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59"/>
            <p:cNvSpPr>
              <a:spLocks noChangeArrowheads="1"/>
            </p:cNvSpPr>
            <p:nvPr/>
          </p:nvSpPr>
          <p:spPr bwMode="auto">
            <a:xfrm>
              <a:off x="3394186" y="3173901"/>
              <a:ext cx="2173672" cy="166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u="none" dirty="0" smtClean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&lt;H1&gt;DOC Group page</a:t>
              </a:r>
              <a:r>
                <a:rPr lang="en-US" sz="1200" b="1" u="none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&lt;/H1&gt;...</a:t>
              </a:r>
              <a:endParaRPr lang="en-US" sz="1200" b="1" u="none" dirty="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9" name="Group 110"/>
            <p:cNvGrpSpPr>
              <a:grpSpLocks/>
            </p:cNvGrpSpPr>
            <p:nvPr/>
          </p:nvGrpSpPr>
          <p:grpSpPr bwMode="auto">
            <a:xfrm>
              <a:off x="3947622" y="2792901"/>
              <a:ext cx="1066800" cy="152400"/>
              <a:chOff x="1427" y="698"/>
              <a:chExt cx="672" cy="96"/>
            </a:xfrm>
          </p:grpSpPr>
          <p:sp>
            <p:nvSpPr>
              <p:cNvPr id="60" name="Oval 108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Line 109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2" name="Group 111"/>
            <p:cNvGrpSpPr>
              <a:grpSpLocks/>
            </p:cNvGrpSpPr>
            <p:nvPr/>
          </p:nvGrpSpPr>
          <p:grpSpPr bwMode="auto">
            <a:xfrm flipH="1">
              <a:off x="3947622" y="3021501"/>
              <a:ext cx="1066800" cy="152400"/>
              <a:chOff x="1427" y="698"/>
              <a:chExt cx="672" cy="96"/>
            </a:xfrm>
          </p:grpSpPr>
          <p:sp>
            <p:nvSpPr>
              <p:cNvPr id="63" name="Oval 112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4" name="Line 113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7102980" y="1110664"/>
            <a:ext cx="1941557" cy="5447681"/>
            <a:chOff x="7102980" y="1110664"/>
            <a:chExt cx="1941557" cy="5447681"/>
          </a:xfrm>
        </p:grpSpPr>
        <p:sp>
          <p:nvSpPr>
            <p:cNvPr id="67" name="Line Callout 1 66"/>
            <p:cNvSpPr/>
            <p:nvPr/>
          </p:nvSpPr>
          <p:spPr bwMode="auto">
            <a:xfrm>
              <a:off x="7223760" y="5234906"/>
              <a:ext cx="1655385" cy="1323439"/>
            </a:xfrm>
            <a:prstGeom prst="borderCallout1">
              <a:avLst>
                <a:gd name="adj1" fmla="val 484"/>
                <a:gd name="adj2" fmla="val 76067"/>
                <a:gd name="adj3" fmla="val -231083"/>
                <a:gd name="adj4" fmla="val 8888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1600" i="1" u="none" dirty="0" smtClean="0">
                  <a:latin typeface="+mj-lt"/>
                </a:rPr>
                <a:t>Played </a:t>
              </a:r>
              <a:r>
                <a:rPr lang="en-US" sz="1600" i="1" u="none" dirty="0">
                  <a:latin typeface="+mj-lt"/>
                </a:rPr>
                <a:t>by a peer application that accepts a connection from a remote peer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102980" y="1110664"/>
              <a:ext cx="194155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u="none" dirty="0"/>
                <a:t>1: Passive Role </a:t>
              </a:r>
              <a:endParaRPr lang="en-US" u="none" dirty="0"/>
            </a:p>
          </p:txBody>
        </p:sp>
        <p:sp>
          <p:nvSpPr>
            <p:cNvPr id="69" name="Isosceles Triangle 68"/>
            <p:cNvSpPr/>
            <p:nvPr/>
          </p:nvSpPr>
          <p:spPr bwMode="auto">
            <a:xfrm rot="12313687">
              <a:off x="7520120" y="1877905"/>
              <a:ext cx="399614" cy="3219110"/>
            </a:xfrm>
            <a:prstGeom prst="triangle">
              <a:avLst>
                <a:gd name="adj" fmla="val 38256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7315199" y="1424068"/>
              <a:ext cx="1607780" cy="715089"/>
            </a:xfrm>
            <a:prstGeom prst="round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ACE_SOCK</a:t>
              </a:r>
              <a:b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</a:br>
              <a:r>
                <a:rPr kumimoji="0" lang="en-US" sz="1800" b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_Acceptor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35545" y="1116340"/>
            <a:ext cx="3917167" cy="5479958"/>
            <a:chOff x="235545" y="1116340"/>
            <a:chExt cx="3917167" cy="5479958"/>
          </a:xfrm>
        </p:grpSpPr>
        <p:sp>
          <p:nvSpPr>
            <p:cNvPr id="72" name="Isosceles Triangle 71"/>
            <p:cNvSpPr/>
            <p:nvPr/>
          </p:nvSpPr>
          <p:spPr bwMode="auto">
            <a:xfrm rot="9579145">
              <a:off x="1055735" y="1908955"/>
              <a:ext cx="449721" cy="251204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73" name="Group 72"/>
            <p:cNvGrpSpPr/>
            <p:nvPr/>
          </p:nvGrpSpPr>
          <p:grpSpPr>
            <a:xfrm>
              <a:off x="235545" y="1116340"/>
              <a:ext cx="3917167" cy="5479958"/>
              <a:chOff x="235545" y="1116340"/>
              <a:chExt cx="3917167" cy="5479958"/>
            </a:xfrm>
          </p:grpSpPr>
          <p:sp>
            <p:nvSpPr>
              <p:cNvPr id="74" name="Line Callout 1 73"/>
              <p:cNvSpPr/>
              <p:nvPr/>
            </p:nvSpPr>
            <p:spPr bwMode="auto">
              <a:xfrm>
                <a:off x="260708" y="6011523"/>
                <a:ext cx="3892004" cy="584775"/>
              </a:xfrm>
              <a:prstGeom prst="borderCallout1">
                <a:avLst>
                  <a:gd name="adj1" fmla="val -3474"/>
                  <a:gd name="adj2" fmla="val 2643"/>
                  <a:gd name="adj3" fmla="val -633699"/>
                  <a:gd name="adj4" fmla="val 8655"/>
                </a:avLst>
              </a:prstGeom>
              <a:solidFill>
                <a:srgbClr val="EFFD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spcBef>
                    <a:spcPct val="30000"/>
                  </a:spcBef>
                </a:pPr>
                <a:r>
                  <a:rPr lang="en-US" sz="1600" i="1" u="none" dirty="0" smtClean="0">
                    <a:solidFill>
                      <a:srgbClr val="000000"/>
                    </a:solidFill>
                    <a:latin typeface="+mj-lt"/>
                  </a:rPr>
                  <a:t>Played </a:t>
                </a:r>
                <a:r>
                  <a:rPr lang="en-US" sz="1600" i="1" u="none" dirty="0">
                    <a:solidFill>
                      <a:srgbClr val="000000"/>
                    </a:solidFill>
                    <a:latin typeface="+mj-lt"/>
                  </a:rPr>
                  <a:t>by a peer application that initiates a connection to a remote peer</a:t>
                </a: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35545" y="1116340"/>
                <a:ext cx="17662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i="1" u="none" dirty="0" smtClean="0"/>
                  <a:t>2: Active Role </a:t>
                </a:r>
                <a:endParaRPr lang="en-US" u="none" dirty="0"/>
              </a:p>
            </p:txBody>
          </p:sp>
          <p:sp>
            <p:nvSpPr>
              <p:cNvPr id="76" name="Rounded Rectangle 75"/>
              <p:cNvSpPr/>
              <p:nvPr/>
            </p:nvSpPr>
            <p:spPr bwMode="auto">
              <a:xfrm>
                <a:off x="235545" y="1529785"/>
                <a:ext cx="1766253" cy="715089"/>
              </a:xfrm>
              <a:prstGeom prst="roundRect">
                <a:avLst/>
              </a:prstGeom>
              <a:solidFill>
                <a:schemeClr val="bg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ACE_SOCK</a:t>
                </a:r>
                <a:b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</a:br>
                <a:r>
                  <a:rPr kumimoji="0" lang="en-US" sz="1800" b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rPr>
                  <a:t>_Connector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3853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3412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83843" name="Rectangle 3"/>
          <p:cNvSpPr>
            <a:spLocks noGrp="1" noChangeArrowheads="1"/>
          </p:cNvSpPr>
          <p:nvPr>
            <p:ph type="title"/>
          </p:nvPr>
        </p:nvSpPr>
        <p:spPr>
          <a:xfrm>
            <a:off x="128588" y="276225"/>
            <a:ext cx="8891587" cy="914400"/>
          </a:xfrm>
        </p:spPr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 smtClean="0"/>
              <a:t>ACE_SOCK_Connector</a:t>
            </a:r>
            <a:r>
              <a:rPr lang="en-US" sz="3200" dirty="0" smtClean="0"/>
              <a:t> for a Web Client</a:t>
            </a:r>
            <a:endParaRPr lang="en-US" sz="3200" dirty="0"/>
          </a:p>
        </p:txBody>
      </p:sp>
      <p:sp>
        <p:nvSpPr>
          <p:cNvPr id="2083845" name="Text Box 5"/>
          <p:cNvSpPr txBox="1">
            <a:spLocks noChangeArrowheads="1"/>
          </p:cNvSpPr>
          <p:nvPr/>
        </p:nvSpPr>
        <p:spPr bwMode="auto">
          <a:xfrm>
            <a:off x="11113" y="1876425"/>
            <a:ext cx="9132887" cy="4494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Clr>
                <a:srgbClr val="006699"/>
              </a:buClr>
              <a:buSzPct val="85000"/>
            </a:pP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[]) { 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str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::string pathname =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&gt; 1 ?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[1] : </a:t>
            </a:r>
            <a:r>
              <a:rPr lang="en-US" sz="1800" b="1" u="none" dirty="0">
                <a:solidFill>
                  <a:srgbClr val="000000"/>
                </a:solidFill>
                <a:latin typeface="Courier New" pitchFamily="49" charset="0"/>
              </a:rPr>
              <a:t>"/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index.html";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::string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server_hostname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= 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&gt; 2 ?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[2] : </a:t>
            </a:r>
            <a:r>
              <a:rPr lang="en-US" sz="1800" b="1" u="none" dirty="0">
                <a:solidFill>
                  <a:srgbClr val="000000"/>
                </a:solidFill>
                <a:latin typeface="Courier New" pitchFamily="49" charset="0"/>
              </a:rPr>
              <a:t>"www.dre.vanderbilt.edu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";</a:t>
            </a:r>
          </a:p>
          <a:p>
            <a:pPr>
              <a:buClr>
                <a:srgbClr val="006699"/>
              </a:buClr>
              <a:buSzPct val="85000"/>
            </a:pPr>
            <a:endParaRPr lang="en-US" sz="1800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	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ACE_SOCK_Connector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CONNECTOR;</a:t>
            </a:r>
          </a:p>
          <a:p>
            <a:pPr>
              <a:buClr>
                <a:srgbClr val="006699"/>
              </a:buClr>
              <a:buSzPct val="85000"/>
            </a:pPr>
            <a:endParaRPr lang="en-US" sz="1600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CONNECTOR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connector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CONNECTOR::PEER_STREAM peer;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CONNECTOR::PEER_ADDR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peer_addr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(80,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server_hostname.c_str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());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ACE_Time_Value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>
                <a:solidFill>
                  <a:srgbClr val="000000"/>
                </a:solidFill>
                <a:latin typeface="Courier New" pitchFamily="49" charset="0"/>
              </a:rPr>
              <a:t>timeout (10); // 10 second timeout.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>
              <a:buClr>
                <a:srgbClr val="006699"/>
              </a:buClr>
              <a:buSzPct val="85000"/>
            </a:pPr>
            <a:endParaRPr lang="en-US" sz="1800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if (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connector.connect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(peer,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peer_addr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, &amp;timeout) == -1)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 return 1;</a:t>
            </a:r>
          </a:p>
          <a:p>
            <a:pPr>
              <a:buClr>
                <a:srgbClr val="006699"/>
              </a:buClr>
              <a:buSzPct val="85000"/>
            </a:pPr>
            <a:r>
              <a:rPr lang="en-US" sz="1800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... // Defined later</a:t>
            </a:r>
          </a:p>
        </p:txBody>
      </p:sp>
      <p:sp>
        <p:nvSpPr>
          <p:cNvPr id="2083847" name="Text Box 7"/>
          <p:cNvSpPr txBox="1">
            <a:spLocks noChangeArrowheads="1"/>
          </p:cNvSpPr>
          <p:nvPr/>
        </p:nvSpPr>
        <p:spPr bwMode="auto">
          <a:xfrm>
            <a:off x="3999044" y="6042025"/>
            <a:ext cx="4516305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Block up to 10 seconds to establish connection or detect failure</a:t>
            </a:r>
          </a:p>
        </p:txBody>
      </p:sp>
      <p:sp>
        <p:nvSpPr>
          <p:cNvPr id="2083849" name="Text Box 9"/>
          <p:cNvSpPr txBox="1">
            <a:spLocks noChangeArrowheads="1"/>
          </p:cNvSpPr>
          <p:nvPr/>
        </p:nvSpPr>
        <p:spPr bwMode="auto">
          <a:xfrm>
            <a:off x="5574892" y="3515115"/>
            <a:ext cx="358140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Instantiate the connector, data transfer, &amp; address objects</a:t>
            </a:r>
          </a:p>
        </p:txBody>
      </p:sp>
      <p:sp>
        <p:nvSpPr>
          <p:cNvPr id="2083850" name="Rectangle 10"/>
          <p:cNvSpPr>
            <a:spLocks noChangeArrowheads="1"/>
          </p:cNvSpPr>
          <p:nvPr/>
        </p:nvSpPr>
        <p:spPr bwMode="auto">
          <a:xfrm>
            <a:off x="0" y="1157288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An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ACE_SOCK_Connector</a:t>
            </a:r>
            <a:r>
              <a:rPr lang="en-US" sz="2000" u="none" dirty="0" smtClean="0">
                <a:latin typeface="+mj-lt"/>
              </a:rPr>
              <a:t> can connect a client app to a web server</a:t>
            </a:r>
          </a:p>
        </p:txBody>
      </p:sp>
      <p:sp>
        <p:nvSpPr>
          <p:cNvPr id="10" name="AutoShape 10"/>
          <p:cNvSpPr>
            <a:spLocks noChangeArrowheads="1"/>
          </p:cNvSpPr>
          <p:nvPr/>
        </p:nvSpPr>
        <p:spPr bwMode="auto">
          <a:xfrm rot="20795106">
            <a:off x="4594610" y="3812297"/>
            <a:ext cx="882650" cy="250825"/>
          </a:xfrm>
          <a:prstGeom prst="leftArrow">
            <a:avLst>
              <a:gd name="adj1" fmla="val 50000"/>
              <a:gd name="adj2" fmla="val 8797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3538669" y="594323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793967" y="1591065"/>
            <a:ext cx="35814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Process command-line </a:t>
            </a:r>
            <a:r>
              <a:rPr lang="en-US" sz="1800" b="1" u="none" dirty="0" err="1" smtClean="0">
                <a:solidFill>
                  <a:srgbClr val="336699"/>
                </a:solidFill>
                <a:latin typeface="Arial" charset="0"/>
              </a:rPr>
              <a:t>args</a:t>
            </a:r>
            <a:endParaRPr lang="en-US" sz="1800" b="1" u="none" dirty="0" smtClean="0">
              <a:solidFill>
                <a:srgbClr val="336699"/>
              </a:solidFill>
              <a:latin typeface="Arial" charset="0"/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 flipH="1">
            <a:off x="5164655" y="169514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09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3847" grpId="0"/>
      <p:bldP spid="2083849" grpId="0"/>
      <p:bldP spid="10" grpId="0" animBg="1"/>
      <p:bldP spid="13" grpId="0" animBg="1"/>
      <p:bldP spid="11" grpId="0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86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</a:t>
            </a:r>
            <a:r>
              <a:rPr lang="en-US" sz="3200" dirty="0" err="1" smtClean="0"/>
              <a:t>ACE_SOCK_Stream</a:t>
            </a:r>
            <a:r>
              <a:rPr lang="en-US" sz="3200" dirty="0" smtClean="0"/>
              <a:t> for a Web Server</a:t>
            </a:r>
            <a:endParaRPr lang="en-US" sz="3200" dirty="0"/>
          </a:p>
        </p:txBody>
      </p:sp>
      <p:sp>
        <p:nvSpPr>
          <p:cNvPr id="2086915" name="Rectangle 3"/>
          <p:cNvSpPr>
            <a:spLocks noGrp="1" noChangeArrowheads="1"/>
          </p:cNvSpPr>
          <p:nvPr>
            <p:ph idx="1"/>
          </p:nvPr>
        </p:nvSpPr>
        <p:spPr>
          <a:xfrm>
            <a:off x="63499" y="1546225"/>
            <a:ext cx="9080501" cy="4953000"/>
          </a:xfrm>
          <a:noFill/>
          <a:ln/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900" b="1" dirty="0">
                <a:solidFill>
                  <a:schemeClr val="tx1"/>
                </a:solidFill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//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... Continue from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ACE_SOCK_Connector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code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shown above ...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char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[BUFSIZ];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iovec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[3];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[0].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iov_base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(char *) "GET ";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[0].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iov_len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4; // Length of "GET ".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[1].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iov_base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(char *)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pathname.c_str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[1].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iov_len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pathname.length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(); 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[2].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iov_base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(char *) " HTTP/1.0\r\n\r\n";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[2].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iov_len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= 13; // Length of " HTTP/1.0\r\n\r\n";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spcAft>
                <a:spcPts val="1800"/>
              </a:spcAft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if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peer.sendv_n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iov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3) == -1)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return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1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 marL="169863" lvl="1" indent="-169863">
              <a:spcBef>
                <a:spcPts val="0"/>
              </a:spcBef>
              <a:buSzPct val="90000"/>
              <a:buNone/>
            </a:pPr>
            <a:r>
              <a:rPr lang="en-US" sz="1800" b="1" dirty="0" smtClean="0">
                <a:latin typeface="Courier New" pitchFamily="49" charset="0"/>
              </a:rPr>
              <a:t>  </a:t>
            </a:r>
            <a:r>
              <a:rPr lang="en-US" sz="1800" b="1" dirty="0" err="1" smtClean="0">
                <a:latin typeface="Courier New" pitchFamily="49" charset="0"/>
              </a:rPr>
              <a:t>ACE_Time_Value</a:t>
            </a:r>
            <a:r>
              <a:rPr lang="en-US" sz="1800" b="1" dirty="0" smtClean="0">
                <a:latin typeface="Courier New" pitchFamily="49" charset="0"/>
              </a:rPr>
              <a:t> </a:t>
            </a:r>
            <a:r>
              <a:rPr lang="en-US" sz="1800" b="1" dirty="0">
                <a:latin typeface="Courier New" pitchFamily="49" charset="0"/>
              </a:rPr>
              <a:t>timeout (10); // 10 second timeout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for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ssize_t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n; 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/>
            </a:r>
            <a:b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</a:b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      (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n =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peer.recv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(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sizeof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, &amp;timeout)) 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&gt; 0; ) </a:t>
            </a: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  ACE::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write_n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(ACE_STDOUT, </a:t>
            </a:r>
            <a:r>
              <a:rPr lang="en-US" sz="1800" b="1" dirty="0" err="1">
                <a:solidFill>
                  <a:schemeClr val="tx1"/>
                </a:solidFill>
                <a:latin typeface="Courier New" pitchFamily="49" charset="0"/>
              </a:rPr>
              <a:t>buf</a:t>
            </a: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, n</a:t>
            </a:r>
            <a:r>
              <a:rPr lang="en-US" sz="1800" b="1" dirty="0" smtClean="0">
                <a:solidFill>
                  <a:schemeClr val="tx1"/>
                </a:solidFill>
                <a:latin typeface="Courier New" pitchFamily="49" charset="0"/>
              </a:rPr>
              <a:t>);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buFont typeface="Wingdings" pitchFamily="2" charset="2"/>
              <a:buNone/>
            </a:pPr>
            <a:r>
              <a:rPr lang="en-US" sz="1800" b="1" dirty="0">
                <a:solidFill>
                  <a:schemeClr val="tx1"/>
                </a:solidFill>
                <a:latin typeface="Courier New" pitchFamily="49" charset="0"/>
              </a:rPr>
              <a:t>  </a:t>
            </a:r>
            <a:r>
              <a:rPr lang="en-US" sz="1800" b="1" dirty="0" smtClean="0">
                <a:latin typeface="Courier New" pitchFamily="49" charset="0"/>
              </a:rPr>
              <a:t>...</a:t>
            </a:r>
            <a:endParaRPr lang="en-US" sz="1800" b="1" dirty="0">
              <a:solidFill>
                <a:schemeClr val="tx1"/>
              </a:solidFill>
              <a:latin typeface="Courier New" pitchFamily="49" charset="0"/>
            </a:endParaRPr>
          </a:p>
        </p:txBody>
      </p:sp>
      <p:sp>
        <p:nvSpPr>
          <p:cNvPr id="2086917" name="Text Box 5"/>
          <p:cNvSpPr txBox="1">
            <a:spLocks noChangeArrowheads="1"/>
          </p:cNvSpPr>
          <p:nvPr/>
        </p:nvSpPr>
        <p:spPr bwMode="auto">
          <a:xfrm>
            <a:off x="6006215" y="1979612"/>
            <a:ext cx="3054350" cy="560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50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Initialize the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iovec</a:t>
            </a:r>
            <a:r>
              <a:rPr lang="en-US" sz="2000" b="1" u="none" dirty="0" smtClean="0">
                <a:solidFill>
                  <a:srgbClr val="336699"/>
                </a:solidFill>
                <a:latin typeface="Arial" charset="0"/>
              </a:rPr>
              <a:t> </a:t>
            </a: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vector for gather-write I/O</a:t>
            </a:r>
          </a:p>
        </p:txBody>
      </p:sp>
      <p:sp>
        <p:nvSpPr>
          <p:cNvPr id="2086918" name="AutoShape 6"/>
          <p:cNvSpPr>
            <a:spLocks noChangeArrowheads="1"/>
          </p:cNvSpPr>
          <p:nvPr/>
        </p:nvSpPr>
        <p:spPr bwMode="auto">
          <a:xfrm rot="20709690">
            <a:off x="5110165" y="2202265"/>
            <a:ext cx="881063" cy="231775"/>
          </a:xfrm>
          <a:prstGeom prst="leftArrow">
            <a:avLst>
              <a:gd name="adj1" fmla="val 50000"/>
              <a:gd name="adj2" fmla="val 95034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2086919" name="Text Box 7"/>
          <p:cNvSpPr txBox="1">
            <a:spLocks noChangeArrowheads="1"/>
          </p:cNvSpPr>
          <p:nvPr/>
        </p:nvSpPr>
        <p:spPr bwMode="auto">
          <a:xfrm>
            <a:off x="3002755" y="4805547"/>
            <a:ext cx="6188869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50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Perform blocking gather-write on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ACE_SOCK_Stream</a:t>
            </a:r>
            <a:r>
              <a:rPr lang="en-US" sz="2000" b="1" u="none" dirty="0" smtClean="0">
                <a:solidFill>
                  <a:srgbClr val="336699"/>
                </a:solidFill>
                <a:latin typeface="Arial" charset="0"/>
              </a:rPr>
              <a:t> </a:t>
            </a:r>
            <a:endParaRPr lang="en-US" sz="1800" b="1" u="none" dirty="0" smtClean="0">
              <a:solidFill>
                <a:srgbClr val="336699"/>
              </a:solidFill>
              <a:latin typeface="Arial" charset="0"/>
            </a:endParaRPr>
          </a:p>
        </p:txBody>
      </p:sp>
      <p:sp>
        <p:nvSpPr>
          <p:cNvPr id="2086921" name="Text Box 9"/>
          <p:cNvSpPr txBox="1">
            <a:spLocks noChangeArrowheads="1"/>
          </p:cNvSpPr>
          <p:nvPr/>
        </p:nvSpPr>
        <p:spPr bwMode="auto">
          <a:xfrm>
            <a:off x="3568301" y="5509742"/>
            <a:ext cx="5172075" cy="339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lnSpc>
                <a:spcPct val="80000"/>
              </a:lnSpc>
              <a:spcBef>
                <a:spcPct val="50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Perform timed read on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ACE_SOCK_Stream</a:t>
            </a:r>
            <a:r>
              <a:rPr lang="en-US" sz="2000" b="1" u="none" dirty="0" smtClean="0">
                <a:solidFill>
                  <a:srgbClr val="336699"/>
                </a:solidFill>
                <a:latin typeface="Arial" charset="0"/>
              </a:rPr>
              <a:t> </a:t>
            </a:r>
            <a:endParaRPr lang="en-US" sz="1800" b="1" u="none" dirty="0" smtClean="0">
              <a:solidFill>
                <a:srgbClr val="336699"/>
              </a:solidFill>
              <a:latin typeface="Arial" charset="0"/>
            </a:endParaRPr>
          </a:p>
        </p:txBody>
      </p:sp>
      <p:sp>
        <p:nvSpPr>
          <p:cNvPr id="2086923" name="Rectangle 11"/>
          <p:cNvSpPr>
            <a:spLocks noChangeArrowheads="1"/>
          </p:cNvSpPr>
          <p:nvPr/>
        </p:nvSpPr>
        <p:spPr bwMode="auto">
          <a:xfrm>
            <a:off x="0" y="1081088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An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can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send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&amp; receive data to &amp; from a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web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server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16200000" flipH="1">
            <a:off x="3067843" y="556950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2543968" y="458091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791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6917" grpId="0"/>
      <p:bldP spid="2086918" grpId="0" animBg="1"/>
      <p:bldP spid="2086919" grpId="0"/>
      <p:bldP spid="2086921" grpId="0"/>
      <p:bldP spid="12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-1" y="633412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0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7650"/>
            <a:ext cx="9144000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ACE_SOCK_Acceptor</a:t>
            </a:r>
            <a:r>
              <a:rPr lang="en-US" dirty="0" smtClean="0"/>
              <a:t> for a Web Server</a:t>
            </a:r>
            <a:endParaRPr lang="en-US" dirty="0"/>
          </a:p>
        </p:txBody>
      </p:sp>
      <p:sp>
        <p:nvSpPr>
          <p:cNvPr id="2103300" name="Text Box 4"/>
          <p:cNvSpPr txBox="1">
            <a:spLocks noChangeArrowheads="1"/>
          </p:cNvSpPr>
          <p:nvPr/>
        </p:nvSpPr>
        <p:spPr bwMode="auto">
          <a:xfrm>
            <a:off x="139700" y="1093788"/>
            <a:ext cx="8782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2103301" name="Text Box 5"/>
          <p:cNvSpPr txBox="1">
            <a:spLocks noChangeArrowheads="1"/>
          </p:cNvSpPr>
          <p:nvPr/>
        </p:nvSpPr>
        <p:spPr bwMode="auto">
          <a:xfrm>
            <a:off x="-11113" y="1654175"/>
            <a:ext cx="9242426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main (){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ACCEPTOR::PEER_ADDR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server_addr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(80);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ACCEPTOR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if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acceptor.open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server_addr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== -1) return 1;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for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(ACCEPTOR::PEER_STREAM peer;;)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if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acceptor.accept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(peer) == -1) return 1;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pathname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(peer));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if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peer.send_n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(),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 == -1)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return 1;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</p:txBody>
      </p:sp>
      <p:sp>
        <p:nvSpPr>
          <p:cNvPr id="2103303" name="Text Box 7"/>
          <p:cNvSpPr txBox="1">
            <a:spLocks noChangeArrowheads="1"/>
          </p:cNvSpPr>
          <p:nvPr/>
        </p:nvSpPr>
        <p:spPr bwMode="auto">
          <a:xfrm>
            <a:off x="5358305" y="1384181"/>
            <a:ext cx="3814639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Instantiate the acceptor, data transfer, &amp; address </a:t>
            </a:r>
            <a:r>
              <a:rPr lang="en-US" sz="1800" b="1" u="none" dirty="0">
                <a:solidFill>
                  <a:srgbClr val="336699"/>
                </a:solidFill>
                <a:latin typeface="Arial" charset="0"/>
              </a:rPr>
              <a:t>objects </a:t>
            </a: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&amp; listen </a:t>
            </a:r>
            <a:r>
              <a:rPr lang="en-US" sz="1800" b="1" u="none" dirty="0">
                <a:solidFill>
                  <a:srgbClr val="336699"/>
                </a:solidFill>
                <a:latin typeface="Arial" charset="0"/>
              </a:rPr>
              <a:t>for connections on port </a:t>
            </a: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80</a:t>
            </a:r>
          </a:p>
        </p:txBody>
      </p:sp>
      <p:sp>
        <p:nvSpPr>
          <p:cNvPr id="2103307" name="Text Box 11"/>
          <p:cNvSpPr txBox="1">
            <a:spLocks noChangeArrowheads="1"/>
          </p:cNvSpPr>
          <p:nvPr/>
        </p:nvSpPr>
        <p:spPr bwMode="auto">
          <a:xfrm>
            <a:off x="3667249" y="4354257"/>
            <a:ext cx="35020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Accept a new connection</a:t>
            </a:r>
          </a:p>
        </p:txBody>
      </p:sp>
      <p:sp>
        <p:nvSpPr>
          <p:cNvPr id="2103309" name="Text Box 13"/>
          <p:cNvSpPr txBox="1">
            <a:spLocks noChangeArrowheads="1"/>
          </p:cNvSpPr>
          <p:nvPr/>
        </p:nvSpPr>
        <p:spPr bwMode="auto">
          <a:xfrm>
            <a:off x="2867711" y="6174579"/>
            <a:ext cx="5352161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Return requested data (could use timed send to avoid blocking for extended duration)</a:t>
            </a:r>
          </a:p>
        </p:txBody>
      </p:sp>
      <p:sp>
        <p:nvSpPr>
          <p:cNvPr id="2103314" name="Rectangle 18"/>
          <p:cNvSpPr>
            <a:spLocks noChangeArrowheads="1"/>
          </p:cNvSpPr>
          <p:nvPr/>
        </p:nvSpPr>
        <p:spPr bwMode="auto">
          <a:xfrm>
            <a:off x="0" y="957263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A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n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 &amp;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 can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accept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connections &amp; send/receive data to/from a web client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 rot="5400000" flipH="1" flipV="1">
            <a:off x="2324154" y="594994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 rot="5400000" flipH="1" flipV="1">
            <a:off x="3225923" y="417052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5" name="Text Box 11"/>
          <p:cNvSpPr txBox="1">
            <a:spLocks noChangeArrowheads="1"/>
          </p:cNvSpPr>
          <p:nvPr/>
        </p:nvSpPr>
        <p:spPr bwMode="auto">
          <a:xfrm>
            <a:off x="6871043" y="5330789"/>
            <a:ext cx="2172590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Memory map requested file</a:t>
            </a:r>
          </a:p>
        </p:txBody>
      </p:sp>
      <p:sp>
        <p:nvSpPr>
          <p:cNvPr id="26" name="AutoShape 7"/>
          <p:cNvSpPr>
            <a:spLocks noChangeArrowheads="1"/>
          </p:cNvSpPr>
          <p:nvPr/>
        </p:nvSpPr>
        <p:spPr bwMode="auto">
          <a:xfrm rot="10800000" flipV="1">
            <a:off x="6735886" y="486164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7" name="AutoShape 7"/>
          <p:cNvSpPr>
            <a:spLocks noChangeArrowheads="1"/>
          </p:cNvSpPr>
          <p:nvPr/>
        </p:nvSpPr>
        <p:spPr bwMode="auto">
          <a:xfrm flipH="1" flipV="1">
            <a:off x="5543791" y="2308153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94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3303" grpId="0"/>
      <p:bldP spid="2103307" grpId="0"/>
      <p:bldP spid="2103309" grpId="0"/>
      <p:bldP spid="21" grpId="0" animBg="1"/>
      <p:bldP spid="23" grpId="0" animBg="1"/>
      <p:bldP spid="25" grpId="0"/>
      <p:bldP spid="26" grpId="0" animBg="1"/>
      <p:bldP spid="2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5" y="980123"/>
            <a:ext cx="4392425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n-lt"/>
              </a:rPr>
              <a:t>The ACE Socket wrapper facades resolve the following problems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with the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Socket API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: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+mj-lt"/>
              </a:rPr>
              <a:t>Error-Prone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−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he ACE Socket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wrapper facades operations are type-safe 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H="1" flipV="1">
            <a:off x="913851" y="535604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024" y="3303439"/>
            <a:ext cx="5285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err="1" smtClean="0">
                <a:latin typeface="Courier New" pitchFamily="49" charset="0"/>
              </a:rPr>
              <a:t>int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dirty="0" err="1" smtClean="0">
                <a:latin typeface="Courier New" pitchFamily="49" charset="0"/>
              </a:rPr>
              <a:t>a_handle</a:t>
            </a:r>
            <a:r>
              <a:rPr lang="en-US" b="1" u="none" dirty="0" smtClean="0">
                <a:latin typeface="Courier New" pitchFamily="49" charset="0"/>
              </a:rPr>
              <a:t> = socket(...);</a:t>
            </a:r>
          </a:p>
          <a:p>
            <a:r>
              <a:rPr lang="en-US" b="1" u="none" dirty="0" smtClean="0">
                <a:latin typeface="Courier New" pitchFamily="49" charset="0"/>
              </a:rPr>
              <a:t>listen(</a:t>
            </a:r>
            <a:r>
              <a:rPr lang="en-US" b="1" u="none" dirty="0" err="1" smtClean="0">
                <a:latin typeface="Courier New" pitchFamily="49" charset="0"/>
              </a:rPr>
              <a:t>a_handle</a:t>
            </a:r>
            <a:r>
              <a:rPr lang="en-US" b="1" u="none" dirty="0" smtClean="0">
                <a:latin typeface="Courier New" pitchFamily="49" charset="0"/>
              </a:rPr>
              <a:t>);</a:t>
            </a:r>
          </a:p>
          <a:p>
            <a:r>
              <a:rPr lang="en-US" b="1" u="none" dirty="0" smtClean="0">
                <a:latin typeface="Courier New" pitchFamily="49" charset="0"/>
              </a:rPr>
              <a:t>...</a:t>
            </a:r>
          </a:p>
          <a:p>
            <a:r>
              <a:rPr lang="en-US" b="1" u="none" dirty="0" smtClean="0">
                <a:latin typeface="Courier New" pitchFamily="49" charset="0"/>
              </a:rPr>
              <a:t>read(</a:t>
            </a:r>
            <a:r>
              <a:rPr lang="en-US" b="1" u="none" dirty="0" err="1" smtClean="0">
                <a:latin typeface="Courier New" pitchFamily="49" charset="0"/>
              </a:rPr>
              <a:t>a_handle</a:t>
            </a:r>
            <a:r>
              <a:rPr lang="en-US" b="1" u="none" dirty="0" smtClean="0">
                <a:latin typeface="Courier New" pitchFamily="49" charset="0"/>
              </a:rPr>
              <a:t>, ...);</a:t>
            </a:r>
          </a:p>
          <a:p>
            <a:endParaRPr lang="en-US" b="1" u="none" dirty="0">
              <a:latin typeface="Courier New" pitchFamily="49" charset="0"/>
            </a:endParaRPr>
          </a:p>
          <a:p>
            <a:r>
              <a:rPr lang="en-US" b="1" u="none" dirty="0" err="1" smtClean="0">
                <a:latin typeface="Courier New" pitchFamily="49" charset="0"/>
              </a:rPr>
              <a:t>int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dirty="0" err="1" smtClean="0">
                <a:latin typeface="Courier New" pitchFamily="49" charset="0"/>
              </a:rPr>
              <a:t>d_handle</a:t>
            </a:r>
            <a:r>
              <a:rPr lang="en-US" b="1" u="none" dirty="0" smtClean="0">
                <a:latin typeface="Courier New" pitchFamily="49" charset="0"/>
              </a:rPr>
              <a:t> = accept(</a:t>
            </a:r>
            <a:r>
              <a:rPr lang="en-US" b="1" u="none" dirty="0" err="1" smtClean="0">
                <a:latin typeface="Courier New" pitchFamily="49" charset="0"/>
              </a:rPr>
              <a:t>a_handle</a:t>
            </a:r>
            <a:r>
              <a:rPr lang="en-US" b="1" u="none" dirty="0" smtClean="0">
                <a:latin typeface="Courier New" pitchFamily="49" charset="0"/>
              </a:rPr>
              <a:t>, ...);</a:t>
            </a:r>
          </a:p>
          <a:p>
            <a:r>
              <a:rPr lang="en-US" b="1" u="none" dirty="0">
                <a:latin typeface="Courier New" pitchFamily="49" charset="0"/>
              </a:rPr>
              <a:t>a</a:t>
            </a:r>
            <a:r>
              <a:rPr lang="en-US" b="1" u="none" dirty="0" smtClean="0">
                <a:latin typeface="Courier New" pitchFamily="49" charset="0"/>
              </a:rPr>
              <a:t>ccept(</a:t>
            </a:r>
            <a:r>
              <a:rPr lang="en-US" b="1" u="none" dirty="0" err="1" smtClean="0">
                <a:latin typeface="Courier New" pitchFamily="49" charset="0"/>
              </a:rPr>
              <a:t>d_handle</a:t>
            </a:r>
            <a:r>
              <a:rPr lang="en-US" b="1" u="none" dirty="0" smtClean="0">
                <a:latin typeface="Courier New" pitchFamily="49" charset="0"/>
              </a:rPr>
              <a:t>, ...);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504522" y="5560925"/>
            <a:ext cx="2162846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This erroneous code compiles!</a:t>
            </a:r>
          </a:p>
        </p:txBody>
      </p:sp>
    </p:spTree>
    <p:extLst>
      <p:ext uri="{BB962C8B-B14F-4D97-AF65-F5344CB8AC3E}">
        <p14:creationId xmlns:p14="http://schemas.microsoft.com/office/powerpoint/2010/main" val="2058733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5" y="980123"/>
            <a:ext cx="4392425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n-lt"/>
              </a:rPr>
              <a:t>The ACE Socket wrapper facades resolve the following problems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with the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Socket API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: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+mj-lt"/>
              </a:rPr>
              <a:t>Error-Prone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−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he ACE Socket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wrapper facades operations are type-safe </a:t>
            </a:r>
          </a:p>
        </p:txBody>
      </p:sp>
      <p:sp>
        <p:nvSpPr>
          <p:cNvPr id="8" name="Rectangle 7"/>
          <p:cNvSpPr/>
          <p:nvPr/>
        </p:nvSpPr>
        <p:spPr>
          <a:xfrm>
            <a:off x="4903786" y="1743978"/>
            <a:ext cx="3906839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acceptor;</a:t>
            </a:r>
          </a:p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stream;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...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a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cceptor.read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(...);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...</a:t>
            </a:r>
          </a:p>
          <a:p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stream.accept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(...);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dirty="0"/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846887" y="3632340"/>
            <a:ext cx="2963739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This erroneous code </a:t>
            </a:r>
            <a:r>
              <a:rPr lang="en-US" sz="1800" b="1" i="1" u="none" dirty="0" smtClean="0">
                <a:solidFill>
                  <a:srgbClr val="336699"/>
                </a:solidFill>
                <a:latin typeface="Arial" charset="0"/>
              </a:rPr>
              <a:t>won’t</a:t>
            </a: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 compile!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H="1" flipV="1">
            <a:off x="5389526" y="361097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16024" y="3303439"/>
            <a:ext cx="528542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= socket(...);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listen(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);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...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read(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, ...);</a:t>
            </a:r>
          </a:p>
          <a:p>
            <a:endParaRPr lang="en-US" b="1" u="none" dirty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  <a:p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d_handle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= accept(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, ...);</a:t>
            </a:r>
          </a:p>
          <a:p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ccept(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d_handle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, ...);</a:t>
            </a:r>
          </a:p>
        </p:txBody>
      </p:sp>
    </p:spTree>
    <p:extLst>
      <p:ext uri="{BB962C8B-B14F-4D97-AF65-F5344CB8AC3E}">
        <p14:creationId xmlns:p14="http://schemas.microsoft.com/office/powerpoint/2010/main" val="1059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4" y="837248"/>
            <a:ext cx="4733925" cy="415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5" y="980123"/>
            <a:ext cx="4392425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n-lt"/>
              </a:rPr>
              <a:t>The ACE Socket wrapper facades resolve the following problems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with the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Socket API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: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Error-Prone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− The ACE Socket wrapper facades operations are type-safe </a:t>
            </a: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+mn-lt"/>
              </a:rPr>
              <a:t>Overly </a:t>
            </a:r>
            <a:r>
              <a:rPr lang="en-US" sz="2000" b="1" u="none" dirty="0">
                <a:solidFill>
                  <a:srgbClr val="000000"/>
                </a:solidFill>
                <a:latin typeface="+mn-lt"/>
              </a:rPr>
              <a:t>complex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− </a:t>
            </a:r>
            <a:r>
              <a:rPr lang="en-US" sz="2000" u="none" dirty="0" smtClean="0">
                <a:solidFill>
                  <a:srgbClr val="000000"/>
                </a:solidFill>
              </a:rPr>
              <a:t>“</a:t>
            </a:r>
            <a:r>
              <a:rPr lang="en-US" sz="2000" u="none" dirty="0">
                <a:solidFill>
                  <a:srgbClr val="000000"/>
                </a:solidFill>
              </a:rPr>
              <a:t>S</a:t>
            </a:r>
            <a:r>
              <a:rPr lang="en-US" sz="2000" u="none" dirty="0" smtClean="0">
                <a:solidFill>
                  <a:srgbClr val="000000"/>
                </a:solidFill>
              </a:rPr>
              <a:t>urface </a:t>
            </a:r>
            <a:r>
              <a:rPr lang="en-US" sz="2000" u="none" dirty="0">
                <a:solidFill>
                  <a:srgbClr val="000000"/>
                </a:solidFill>
              </a:rPr>
              <a:t>area” </a:t>
            </a:r>
            <a:r>
              <a:rPr lang="en-US" sz="2000" u="none" dirty="0" smtClean="0">
                <a:solidFill>
                  <a:srgbClr val="000000"/>
                </a:solidFill>
              </a:rPr>
              <a:t>is </a:t>
            </a:r>
            <a:r>
              <a:rPr lang="en-US" sz="2000" u="none" dirty="0">
                <a:solidFill>
                  <a:srgbClr val="000000"/>
                </a:solidFill>
              </a:rPr>
              <a:t>minimized </a:t>
            </a:r>
            <a:r>
              <a:rPr lang="en-US" sz="2000" u="none" dirty="0" smtClean="0">
                <a:solidFill>
                  <a:srgbClr val="000000"/>
                </a:solidFill>
              </a:rPr>
              <a:t>by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clustering wrapper facades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into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classes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for actively connecting, passively accepting,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&amp; transferring data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1957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5" y="980123"/>
            <a:ext cx="4392425" cy="524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n-lt"/>
              </a:rPr>
              <a:t>The ACE Socket wrapper facades resolve the following problems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with the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Socket API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: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  <a:p>
            <a:pPr marL="51435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Error-Prone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− The ACE Socket wrapper facades operations are type-safe </a:t>
            </a: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Overly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complex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−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urface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area”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minimized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clustering wrapper facades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classes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for actively connecting, passively accepting,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&amp; transferring data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marL="51435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b="1" u="none" dirty="0" smtClean="0">
                <a:solidFill>
                  <a:srgbClr val="000000"/>
                </a:solidFill>
                <a:latin typeface="+mn-lt"/>
              </a:rPr>
              <a:t>Non-portable &amp; non-uniform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− The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client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app &amp; web server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source code compiles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&amp; runs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correctly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&amp; efficiently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on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all platforms </a:t>
            </a:r>
            <a:r>
              <a:rPr lang="en-US" sz="2000" u="none" dirty="0">
                <a:solidFill>
                  <a:srgbClr val="000000"/>
                </a:solidFill>
                <a:latin typeface="+mn-lt"/>
              </a:rPr>
              <a:t>that ACE 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supports</a:t>
            </a:r>
            <a:endParaRPr lang="en-US" sz="2000" u="non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603" y="6411625"/>
            <a:ext cx="858959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u="none" dirty="0" smtClean="0">
                <a:solidFill>
                  <a:srgbClr val="000000"/>
                </a:solidFill>
              </a:rPr>
              <a:t>We need more than just wrapper facades to develop effective web servers!</a:t>
            </a:r>
            <a:endParaRPr lang="en-US" sz="2000" u="non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491" y="4152811"/>
            <a:ext cx="3858356" cy="20749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550" y="1047750"/>
            <a:ext cx="4726639" cy="314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32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4532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Recap of 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4103390" cy="57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UNIX as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 handle created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OS that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associated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end point of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communication channel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socket can be bound to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local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remote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address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>
                <a:latin typeface="+mn-lt"/>
                <a:ea typeface="+mn-ea"/>
                <a:cs typeface="+mn-cs"/>
              </a:rPr>
              <a:t>Sockets are often used to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u="none" dirty="0" smtClean="0">
                <a:latin typeface="+mn-lt"/>
                <a:ea typeface="+mn-ea"/>
                <a:cs typeface="+mn-cs"/>
              </a:rPr>
            </a:br>
            <a:r>
              <a:rPr lang="en-US" sz="2000" u="none" dirty="0" smtClean="0">
                <a:latin typeface="+mn-lt"/>
                <a:ea typeface="+mn-ea"/>
                <a:cs typeface="+mn-cs"/>
              </a:rPr>
              <a:t>create bi-directional “reliable</a:t>
            </a:r>
            <a:r>
              <a:rPr lang="en-US" sz="2000" u="none" dirty="0">
                <a:latin typeface="+mn-lt"/>
                <a:ea typeface="+mn-ea"/>
                <a:cs typeface="+mn-cs"/>
              </a:rPr>
              <a:t>” communication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links </a:t>
            </a:r>
            <a:r>
              <a:rPr lang="en-US" sz="2000" u="none" dirty="0">
                <a:latin typeface="+mn-lt"/>
                <a:ea typeface="+mn-ea"/>
                <a:cs typeface="+mn-cs"/>
              </a:rPr>
              <a:t>between software </a:t>
            </a:r>
            <a:r>
              <a:rPr lang="en-US" sz="2000" u="none" dirty="0" smtClean="0">
                <a:latin typeface="+mn-lt"/>
                <a:ea typeface="+mn-ea"/>
                <a:cs typeface="+mn-cs"/>
              </a:rPr>
              <a:t>processes</a:t>
            </a:r>
          </a:p>
          <a:p>
            <a:pPr lvl="1" indent="-28575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u="none" dirty="0" smtClean="0">
                <a:latin typeface="+mn-lt"/>
                <a:ea typeface="+mn-ea"/>
                <a:cs typeface="+mn-cs"/>
              </a:rPr>
              <a:t>e.g., via TCP/IP</a:t>
            </a:r>
            <a:endParaRPr lang="en-US" sz="2000" u="none" dirty="0">
              <a:latin typeface="+mn-lt"/>
              <a:ea typeface="+mn-ea"/>
              <a:cs typeface="+mn-cs"/>
            </a:endParaRPr>
          </a:p>
        </p:txBody>
      </p:sp>
      <p:cxnSp>
        <p:nvCxnSpPr>
          <p:cNvPr id="9" name="Curved Connector 8"/>
          <p:cNvCxnSpPr/>
          <p:nvPr/>
        </p:nvCxnSpPr>
        <p:spPr bwMode="auto">
          <a:xfrm rot="10800000" flipV="1">
            <a:off x="5747720" y="4685233"/>
            <a:ext cx="2040904" cy="712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2075" cap="flat" cmpd="sng" algn="ctr">
            <a:solidFill>
              <a:srgbClr val="888888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4260926" y="4847980"/>
            <a:ext cx="1488755" cy="110704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806141" y="4257196"/>
            <a:ext cx="1138296" cy="101882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4074">
            <a:off x="3662080" y="1788807"/>
            <a:ext cx="2686447" cy="2559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 rot="21437577">
            <a:off x="7760927" y="1870710"/>
            <a:ext cx="1228725" cy="2016125"/>
            <a:chOff x="793750" y="4019550"/>
            <a:chExt cx="1228725" cy="2016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grpSpPr>
        <p:pic>
          <p:nvPicPr>
            <p:cNvPr id="16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5985" y="4685233"/>
            <a:ext cx="678609" cy="5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68" y="5316725"/>
            <a:ext cx="1155671" cy="5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20103334">
            <a:off x="6308172" y="5247265"/>
            <a:ext cx="11849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1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2000" b="1" u="none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2623132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2070533" name="Text Box 5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-1" y="945362"/>
            <a:ext cx="7010401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ts val="600"/>
              </a:spcBef>
            </a:pPr>
            <a:r>
              <a:rPr lang="en-US" sz="2000" b="1" u="none" dirty="0" smtClean="0">
                <a:latin typeface="+mn-lt"/>
              </a:rPr>
              <a:t>Poorly structured, non-uniform, &amp; non-portable</a:t>
            </a:r>
            <a:endParaRPr lang="en-US" sz="2000" u="none" dirty="0" smtClean="0">
              <a:latin typeface="+mn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latin typeface="+mn-lt"/>
              </a:rPr>
              <a:t>API is linear rather than hierarchical</a:t>
            </a:r>
            <a:r>
              <a:rPr lang="en-US" sz="2000" u="none" dirty="0" smtClean="0"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Not structured according to different phases of connection lifecycle &amp; the roles played by participants</a:t>
            </a:r>
            <a:endParaRPr lang="en-US" sz="2000" u="none" dirty="0">
              <a:latin typeface="+mn-lt"/>
            </a:endParaRP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latin typeface="+mn-lt"/>
              </a:rPr>
              <a:t>No consistency among names</a:t>
            </a:r>
          </a:p>
        </p:txBody>
      </p:sp>
    </p:spTree>
    <p:extLst>
      <p:ext uri="{BB962C8B-B14F-4D97-AF65-F5344CB8AC3E}">
        <p14:creationId xmlns:p14="http://schemas.microsoft.com/office/powerpoint/2010/main" val="2024046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31775" y="247650"/>
            <a:ext cx="8545513" cy="914400"/>
          </a:xfrm>
        </p:spPr>
        <p:txBody>
          <a:bodyPr/>
          <a:lstStyle/>
          <a:p>
            <a:r>
              <a:rPr lang="en-US" dirty="0" smtClean="0"/>
              <a:t>Accidental Complexities with Socket API</a:t>
            </a:r>
            <a:endParaRPr lang="en-US" dirty="0"/>
          </a:p>
        </p:txBody>
      </p:sp>
      <p:sp>
        <p:nvSpPr>
          <p:cNvPr id="2070533" name="Text Box 5"/>
          <p:cNvSpPr txBox="1">
            <a:spLocks noChangeArrowheads="1"/>
          </p:cNvSpPr>
          <p:nvPr/>
        </p:nvSpPr>
        <p:spPr bwMode="auto">
          <a:xfrm>
            <a:off x="2886075" y="1357313"/>
            <a:ext cx="44719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u="none" smtClean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1846" y="1002109"/>
            <a:ext cx="2298829" cy="588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-1" y="945362"/>
            <a:ext cx="7010401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4300" indent="-114300">
              <a:spcBef>
                <a:spcPts val="600"/>
              </a:spcBef>
            </a:pPr>
            <a:r>
              <a:rPr lang="en-US" sz="2000" b="1" u="none" dirty="0" smtClean="0">
                <a:latin typeface="+mn-lt"/>
              </a:rPr>
              <a:t>Poorly structured, non-uniform, &amp; non-portable</a:t>
            </a:r>
            <a:endParaRPr lang="en-US" sz="2000" u="none" dirty="0" smtClean="0">
              <a:latin typeface="+mn-lt"/>
            </a:endParaRP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API is linear rather than hierarchical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Not structured according to different phases of connection lifecycle &amp; the roles played by participants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 consistency among names</a:t>
            </a:r>
          </a:p>
          <a:p>
            <a:pPr marL="228600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i="1" u="none" dirty="0" smtClean="0">
                <a:latin typeface="+mn-lt"/>
              </a:rPr>
              <a:t>Non-portable &amp; error-prone</a:t>
            </a:r>
            <a:r>
              <a:rPr lang="en-US" sz="2000" u="none" dirty="0" smtClean="0">
                <a:latin typeface="+mn-lt"/>
              </a:rPr>
              <a:t> </a:t>
            </a:r>
          </a:p>
          <a:p>
            <a:pPr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latin typeface="+mj-lt"/>
              </a:rPr>
              <a:t>Function names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b="1" u="none" dirty="0" smtClean="0">
                <a:latin typeface="+mj-lt"/>
              </a:rPr>
              <a:t>&amp; semantics </a:t>
            </a:r>
            <a:r>
              <a:rPr lang="en-US" sz="2000" u="none" dirty="0" smtClean="0">
                <a:latin typeface="+mj-lt"/>
              </a:rPr>
              <a:t>− Different on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different systems, e.g.: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send()</a:t>
            </a:r>
            <a:r>
              <a:rPr lang="en-US" sz="2000" u="none" dirty="0" smtClean="0">
                <a:latin typeface="+mn-lt"/>
              </a:rPr>
              <a:t> &amp;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latin typeface="+mn-lt"/>
              </a:rPr>
              <a:t> used for file &amp; socket I/O on POSIX, but </a:t>
            </a:r>
            <a:r>
              <a:rPr lang="en-US" sz="2000" u="none" dirty="0">
                <a:latin typeface="+mn-lt"/>
              </a:rPr>
              <a:t>only for socket I/O on </a:t>
            </a:r>
            <a:r>
              <a:rPr lang="en-US" sz="2000" u="none" dirty="0" smtClean="0">
                <a:latin typeface="+mn-lt"/>
              </a:rPr>
              <a:t>Windows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accept()</a:t>
            </a:r>
            <a:r>
              <a:rPr lang="en-US" sz="2000" u="none" dirty="0" smtClean="0">
                <a:latin typeface="+mj-lt"/>
              </a:rPr>
              <a:t> can take 0 client </a:t>
            </a:r>
            <a:r>
              <a:rPr lang="en-US" sz="2000" u="none" dirty="0" err="1" smtClean="0">
                <a:latin typeface="+mj-lt"/>
              </a:rPr>
              <a:t>addr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>
                <a:latin typeface="+mj-lt"/>
              </a:rPr>
              <a:t>parameter</a:t>
            </a:r>
            <a:r>
              <a:rPr lang="en-US" sz="2000" u="none" dirty="0" smtClean="0">
                <a:latin typeface="+mj-lt"/>
              </a:rPr>
              <a:t> on UNIX/Windows, but crashes old RTOS platforms</a:t>
            </a:r>
          </a:p>
          <a:p>
            <a:pPr marL="685800" lvl="1" indent="-228600">
              <a:spcBef>
                <a:spcPts val="600"/>
              </a:spcBef>
              <a:buSzPct val="85000"/>
              <a:buFontTx/>
              <a:buChar char="•"/>
            </a:pPr>
            <a:endParaRPr lang="en-US" sz="2000" u="non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6933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3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150084</TotalTime>
  <Words>4640</Words>
  <Application>Microsoft Office PowerPoint</Application>
  <PresentationFormat>On-screen Show (4:3)</PresentationFormat>
  <Paragraphs>1016</Paragraphs>
  <Slides>68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68</vt:i4>
      </vt:variant>
    </vt:vector>
  </HeadingPairs>
  <TitlesOfParts>
    <vt:vector size="77" baseType="lpstr">
      <vt:lpstr>DOC-Traditional</vt:lpstr>
      <vt:lpstr>Capsules</vt:lpstr>
      <vt:lpstr>1_Capsules</vt:lpstr>
      <vt:lpstr>2_Capsules</vt:lpstr>
      <vt:lpstr>3_Capsules</vt:lpstr>
      <vt:lpstr>4_Capsules</vt:lpstr>
      <vt:lpstr>1_DOC-Traditional</vt:lpstr>
      <vt:lpstr>2_DOC-Traditional</vt:lpstr>
      <vt:lpstr>3_DOC-Traditional</vt:lpstr>
      <vt:lpstr>PowerPoint Presentation</vt:lpstr>
      <vt:lpstr>Topics Covered in this Part of the Module</vt:lpstr>
      <vt:lpstr>Recap of the Sockets API</vt:lpstr>
      <vt:lpstr>Recap of the Sockets API</vt:lpstr>
      <vt:lpstr>Recap of the Sockets API</vt:lpstr>
      <vt:lpstr>Recap of the Sockets API</vt:lpstr>
      <vt:lpstr>Recap of the Sockets API</vt:lpstr>
      <vt:lpstr>Accidental Complexities with Socket API</vt:lpstr>
      <vt:lpstr>Accidental Complexities with Socket API</vt:lpstr>
      <vt:lpstr>Accidental Complexities with Socket API</vt:lpstr>
      <vt:lpstr>Accidental Complexities with Socket API</vt:lpstr>
      <vt:lpstr>Accidental Complexities with Socket API</vt:lpstr>
      <vt:lpstr>Accidental Complexities with Socket API</vt:lpstr>
      <vt:lpstr>Accidental Complexities with Socket API</vt:lpstr>
      <vt:lpstr>Example of Socket API Accidental Complexities</vt:lpstr>
      <vt:lpstr>Example of Socket API Accidental Complexities</vt:lpstr>
      <vt:lpstr>Example of Socket API Accidental Complexities</vt:lpstr>
      <vt:lpstr>Summary</vt:lpstr>
      <vt:lpstr>Summary</vt:lpstr>
      <vt:lpstr>PowerPoint Presentation</vt:lpstr>
      <vt:lpstr>Topics Covered in this Part of the Module</vt:lpstr>
      <vt:lpstr>Encapsulating Low-level OS APIs</vt:lpstr>
      <vt:lpstr>Encapsulating Low-level OS APIs</vt:lpstr>
      <vt:lpstr>Encapsulating Low-level OS APIs</vt:lpstr>
      <vt:lpstr>Encapsulating Low-level OS APIs</vt:lpstr>
      <vt:lpstr>Encapsulating Low-level OS APIs</vt:lpstr>
      <vt:lpstr>Applying the Wrapper Façade Pattern in JAWS</vt:lpstr>
      <vt:lpstr>Applying the Wrapper Façade Pattern in JAWS</vt:lpstr>
      <vt:lpstr>Applying the Wrapper Façade Pattern in JAWS</vt:lpstr>
      <vt:lpstr>Benefits of the Wrapper Façade Pattern</vt:lpstr>
      <vt:lpstr>Benefits of the Wrapper Façade Pattern</vt:lpstr>
      <vt:lpstr>Benefits of the Wrapper Façade Pattern</vt:lpstr>
      <vt:lpstr>Limitations of the Wrapper Façade Pattern</vt:lpstr>
      <vt:lpstr>Limitations of the Wrapper Façade Pattern</vt:lpstr>
      <vt:lpstr>Limitations of the Wrapper Façade Pattern</vt:lpstr>
      <vt:lpstr>PowerPoint Presentation</vt:lpstr>
      <vt:lpstr>Topics Covered in this Part of the Module</vt:lpstr>
      <vt:lpstr>ACE Socket Wrapper Façade Classes</vt:lpstr>
      <vt:lpstr>ACE Socket Wrapper Façade Classes</vt:lpstr>
      <vt:lpstr>ACE Socket Wrapper Façade Classes</vt:lpstr>
      <vt:lpstr>ACE Socket Wrapper Façade Classes</vt:lpstr>
      <vt:lpstr>ACE Socket Wrapper Façade Classes</vt:lpstr>
      <vt:lpstr>ACE Socket Wrapper Façades Taxonomy</vt:lpstr>
      <vt:lpstr>ACE Socket Wrapper Façades Taxonomy</vt:lpstr>
      <vt:lpstr>ACE Socket Wrapper Façades Taxonomy</vt:lpstr>
      <vt:lpstr>ACE Socket Wrapper Façades Taxonomy</vt:lpstr>
      <vt:lpstr>ACE Socket Wrapper Façades Taxonomy</vt:lpstr>
      <vt:lpstr>ACE Socket Wrapper Façades Taxonomy</vt:lpstr>
      <vt:lpstr>The ACE_SOCK_Stream Class</vt:lpstr>
      <vt:lpstr>Sidebar: Traits for ACE IPC Wrapper Facades</vt:lpstr>
      <vt:lpstr>Sidebar: Traits for ACE IPC Wrapper Facades</vt:lpstr>
      <vt:lpstr>Sidebar: Traits for ACE IPC Wrapper Facades</vt:lpstr>
      <vt:lpstr>The ACE_SOCK_Connector Class</vt:lpstr>
      <vt:lpstr>The ACE_SOCK_Acceptor Class</vt:lpstr>
      <vt:lpstr>Summary</vt:lpstr>
      <vt:lpstr>Summary</vt:lpstr>
      <vt:lpstr>Summary</vt:lpstr>
      <vt:lpstr>PowerPoint Presentation</vt:lpstr>
      <vt:lpstr>Topics Covered in this Part of the Module</vt:lpstr>
      <vt:lpstr>ACE Socket Wrapper Facades for Web Client/Server </vt:lpstr>
      <vt:lpstr>ACE Socket Wrapper Facades for Web Client/Server </vt:lpstr>
      <vt:lpstr>Using ACE_SOCK_Connector for a Web Client</vt:lpstr>
      <vt:lpstr>Using ACE_SOCK_Stream for a Web Server</vt:lpstr>
      <vt:lpstr>Using ACE_SOCK_Acceptor for a Web Server</vt:lpstr>
      <vt:lpstr>Summary</vt:lpstr>
      <vt:lpstr>Summary</vt:lpstr>
      <vt:lpstr>Summary</vt:lpstr>
      <vt:lpstr>Summary</vt:lpstr>
    </vt:vector>
  </TitlesOfParts>
  <Company>DARPA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Douglas C. Schmidt</dc:creator>
  <cp:lastModifiedBy>Douglas Schmidt</cp:lastModifiedBy>
  <cp:revision>3755</cp:revision>
  <cp:lastPrinted>2000-03-28T19:18:25Z</cp:lastPrinted>
  <dcterms:created xsi:type="dcterms:W3CDTF">1998-10-13T15:01:11Z</dcterms:created>
  <dcterms:modified xsi:type="dcterms:W3CDTF">2013-04-03T01:56:06Z</dcterms:modified>
</cp:coreProperties>
</file>